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3" r:id="rId6"/>
    <p:sldId id="257" r:id="rId7"/>
    <p:sldId id="258" r:id="rId8"/>
    <p:sldId id="262" r:id="rId9"/>
    <p:sldId id="267" r:id="rId10"/>
    <p:sldId id="268" r:id="rId11"/>
    <p:sldId id="269" r:id="rId12"/>
    <p:sldId id="260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2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5D314-E754-3D9F-F4D6-5A435C5DD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9940CD-F4D9-8C3B-414C-02D32D692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732AAB-BF38-710B-8E72-6C97DA37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76D1-7546-4905-8D41-67E20138750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C3B3BD-0ED5-B566-716D-0ED4BE61C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3303EC-A1CB-261D-D040-CE2AD8644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6C9E-7E37-4035-B5BC-56FD32D13A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74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EDDBB-816A-CE57-D72B-CC90EBE16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497AE4-8609-AD9C-73DC-DDF6EB331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0F5B0F-B342-F228-28E7-EF273914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76D1-7546-4905-8D41-67E20138750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1DCBD6-F77E-9767-0B37-61C671C9C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8E39ED-0B0C-3FF3-8BEB-29712A6BE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6C9E-7E37-4035-B5BC-56FD32D13A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7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A73140-4861-0CA2-CCEC-AAE97FAC3F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A9AB92-99C3-E084-7709-3D96A7CC7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DAE973-18B8-BDCC-5A29-60B9BF411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76D1-7546-4905-8D41-67E20138750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FDA762-8606-B6BE-011D-13095177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2E3E7A-A807-3AD1-0309-1E4592AE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6C9E-7E37-4035-B5BC-56FD32D13A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06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letín 8,5 x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115005" y="561182"/>
            <a:ext cx="6937503" cy="66612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6136" cap="all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115005" y="1314940"/>
            <a:ext cx="6937503" cy="137154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6136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15005" y="2984321"/>
            <a:ext cx="6937503" cy="16109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1636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115005" y="3254918"/>
            <a:ext cx="6937503" cy="60993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2591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15005" y="4143728"/>
            <a:ext cx="6937503" cy="16109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1636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115005" y="4414324"/>
            <a:ext cx="6937503" cy="60993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2591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115005" y="5121289"/>
            <a:ext cx="6937503" cy="30900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955" cap="none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115005" y="5489916"/>
            <a:ext cx="6937503" cy="54033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955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text (use Insert &gt; Symbol to add a small dot between words]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115005" y="6262211"/>
            <a:ext cx="6937503" cy="16248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1636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8538412" y="561182"/>
            <a:ext cx="3037068" cy="39040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1636" cap="all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8538412" y="1227303"/>
            <a:ext cx="3037068" cy="45465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36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8538412" y="1681956"/>
            <a:ext cx="3037068" cy="62097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955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8538412" y="2302934"/>
            <a:ext cx="3037068" cy="45465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36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538412" y="2757586"/>
            <a:ext cx="3037068" cy="62097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955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8538412" y="3378564"/>
            <a:ext cx="3037068" cy="45465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36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8538412" y="3833217"/>
            <a:ext cx="3037068" cy="125128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955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538412" y="5084500"/>
            <a:ext cx="3037068" cy="45465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36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8538412" y="5539152"/>
            <a:ext cx="3037068" cy="88554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955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364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423434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4502D-540A-0D4B-AFCA-C578A0F57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5D3240-DA03-5507-919D-FFD0DBEE7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4C4720-072A-D76C-5D96-4276CF83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76D1-7546-4905-8D41-67E20138750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3CFD75-8212-C0CB-8597-E6F336344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835195-89F2-D8A9-9734-14ECB8DD8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6C9E-7E37-4035-B5BC-56FD32D13A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6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099887-0C30-C72A-3ABF-C6CAF3A46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328AB0-BB08-ECE0-51B1-DEC5370C6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CFC9A5-4318-D0DC-D53F-79D3B542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76D1-7546-4905-8D41-67E20138750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496BD7-A3B4-EDA1-2F7C-097688C1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A6B97A-528A-8A93-CC34-072C59F4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6C9E-7E37-4035-B5BC-56FD32D13A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8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76A03E-C519-6A5B-CE15-7760377A1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99815A-47E7-7E32-EEFF-BF33386D2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5016CD-F917-841F-B411-5E35A9C0F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6792EF-7C48-2089-4727-485575BDE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76D1-7546-4905-8D41-67E20138750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DC35C2-E2C8-0C2E-3DA0-BE1AEC2E0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60E927-1846-2FA8-17BD-647F45E1D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6C9E-7E37-4035-B5BC-56FD32D13A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BFACD-63A6-5F4E-25AE-B54FAE57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DA757E-0833-9DEB-1B38-AF70C98A5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6F19D0-00C0-B059-FCE2-5208E7B3A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9E84D9-5199-4612-FA25-EE878C8244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7671121-7AD2-D67B-BDED-CE52900EAE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98B7478-966F-AD2B-2D73-9F2447D8D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76D1-7546-4905-8D41-67E20138750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AC22728-CEA5-7DE4-970C-8C7D0CD16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A3C4048-CAC5-1D6F-3EE9-7DDE5F0A2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6C9E-7E37-4035-B5BC-56FD32D13A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2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CB97C-FA79-F14D-B7F0-E2959629D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D609223-3230-8099-C822-D7BFECA79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76D1-7546-4905-8D41-67E20138750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97BE51E-4E2A-17CA-6454-F70A38C36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25B1EC-7628-3776-9149-E1C8102B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6C9E-7E37-4035-B5BC-56FD32D13A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C81C624-2A3A-1B7E-ACD1-96FFB6EC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76D1-7546-4905-8D41-67E20138750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56EA033-E9EB-0EFA-93BF-EDE5C45F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10F86E-B5B0-0919-9386-3656C4D3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6C9E-7E37-4035-B5BC-56FD32D13A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97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7411BC-431A-5153-88CB-7554DBEBE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4FA9B5-CFBF-E5ED-9336-C0273DB9E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91CFFB-D99A-B1A3-D2A0-A2095CEDF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555448-5C8A-F4C9-4BF4-9FE57341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76D1-7546-4905-8D41-67E20138750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948178-9BA8-9489-2ADB-2FDC77E1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A61556-D59A-00BA-666E-1005FE50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6C9E-7E37-4035-B5BC-56FD32D13A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2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C3C8C7-E5F9-5F13-091A-9E007FF62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7D6326-4757-9034-09B0-A325A42E0B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3D384C-17E3-A704-84A7-623116CEC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3A17B4-ECE2-32BD-78B0-77877FA73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76D1-7546-4905-8D41-67E20138750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69C31D-E2F3-7FC6-331E-FD067CE1E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29B70A-E856-ED07-E0AC-EF219B9E9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6C9E-7E37-4035-B5BC-56FD32D13A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3024DAB-993F-1D09-44E5-D7F71074A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506F3F-5FD0-4236-7A72-AA0392888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04E7E8-FD56-8B8B-4F9A-22642B5A1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476D1-7546-4905-8D41-67E20138750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A93495-5992-B207-63A1-215641302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099C1D-CA65-22D2-4292-7CFCA9611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C6C9E-7E37-4035-B5BC-56FD32D13A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7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exto 1"/>
          <p:cNvSpPr>
            <a:spLocks noGrp="1"/>
          </p:cNvSpPr>
          <p:nvPr>
            <p:ph type="body" sz="quarter" idx="10"/>
          </p:nvPr>
        </p:nvSpPr>
        <p:spPr>
          <a:xfrm>
            <a:off x="3879250" y="303908"/>
            <a:ext cx="3076771" cy="666121"/>
          </a:xfrm>
        </p:spPr>
        <p:txBody>
          <a:bodyPr/>
          <a:lstStyle/>
          <a:p>
            <a:pPr defTabSz="529922">
              <a:spcBef>
                <a:spcPts val="580"/>
              </a:spcBef>
            </a:pPr>
            <a:r>
              <a:rPr lang="es-ES" sz="6000" noProof="1">
                <a:solidFill>
                  <a:srgbClr val="F96E3D"/>
                </a:solidFill>
                <a:latin typeface="Impact"/>
              </a:rPr>
              <a:t>diálogos</a:t>
            </a:r>
          </a:p>
          <a:p>
            <a:pPr algn="r" defTabSz="529922">
              <a:spcBef>
                <a:spcPts val="580"/>
              </a:spcBef>
            </a:pPr>
            <a:r>
              <a:rPr lang="es-ES" sz="3273" noProof="1">
                <a:solidFill>
                  <a:srgbClr val="F96E3D"/>
                </a:solidFill>
                <a:latin typeface="Impact"/>
              </a:rPr>
              <a:t>Al café </a:t>
            </a:r>
            <a:r>
              <a:rPr lang="es-ES" sz="3273" noProof="1">
                <a:solidFill>
                  <a:srgbClr val="39553C"/>
                </a:solidFill>
                <a:latin typeface="Impact"/>
              </a:rPr>
              <a:t>.</a:t>
            </a:r>
            <a:r>
              <a:rPr lang="es-ES" sz="3273" noProof="1">
                <a:solidFill>
                  <a:srgbClr val="C00000"/>
                </a:solidFill>
                <a:latin typeface="Impact"/>
              </a:rPr>
              <a:t> 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sz="quarter" idx="12"/>
          </p:nvPr>
        </p:nvSpPr>
        <p:spPr>
          <a:xfrm>
            <a:off x="1785262" y="2018107"/>
            <a:ext cx="5059474" cy="1976437"/>
          </a:xfrm>
        </p:spPr>
        <p:txBody>
          <a:bodyPr/>
          <a:lstStyle/>
          <a:p>
            <a:pPr defTabSz="529922">
              <a:lnSpc>
                <a:spcPct val="78000"/>
              </a:lnSpc>
              <a:spcBef>
                <a:spcPts val="580"/>
              </a:spcBef>
            </a:pPr>
            <a:r>
              <a:rPr lang="es-ES" sz="4091" noProof="1">
                <a:solidFill>
                  <a:srgbClr val="F96E3D"/>
                </a:solidFill>
                <a:latin typeface="Impact"/>
              </a:rPr>
              <a:t>¿A dónde va la democracia boliviana? </a:t>
            </a:r>
          </a:p>
          <a:p>
            <a:pPr defTabSz="529922">
              <a:lnSpc>
                <a:spcPct val="78000"/>
              </a:lnSpc>
              <a:spcBef>
                <a:spcPts val="580"/>
              </a:spcBef>
            </a:pPr>
            <a:endParaRPr lang="es-ES" sz="4091" noProof="1">
              <a:solidFill>
                <a:srgbClr val="F96E3D"/>
              </a:solidFill>
              <a:latin typeface="Impact"/>
            </a:endParaRP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14"/>
          </p:nvPr>
        </p:nvSpPr>
        <p:spPr>
          <a:xfrm>
            <a:off x="3683101" y="4122292"/>
            <a:ext cx="3015449" cy="609931"/>
          </a:xfrm>
        </p:spPr>
        <p:txBody>
          <a:bodyPr/>
          <a:lstStyle/>
          <a:p>
            <a:pPr defTabSz="529922">
              <a:spcBef>
                <a:spcPts val="580"/>
              </a:spcBef>
            </a:pPr>
            <a:r>
              <a:rPr lang="es-ES" sz="1636" noProof="1">
                <a:solidFill>
                  <a:srgbClr val="F96E3D"/>
                </a:solidFill>
                <a:latin typeface="Impact"/>
              </a:rPr>
              <a:t>11 de octubre de 2024</a:t>
            </a:r>
          </a:p>
          <a:p>
            <a:pPr defTabSz="529922">
              <a:spcBef>
                <a:spcPts val="580"/>
              </a:spcBef>
            </a:pPr>
            <a:r>
              <a:rPr lang="es-ES" sz="1636" noProof="1">
                <a:solidFill>
                  <a:srgbClr val="F96E3D"/>
                </a:solidFill>
                <a:latin typeface="Impact"/>
              </a:rPr>
              <a:t>Hrs. 12:15 (En Cowork Café)</a:t>
            </a:r>
          </a:p>
        </p:txBody>
      </p:sp>
      <p:sp>
        <p:nvSpPr>
          <p:cNvPr id="9" name="Marcador de posición de texto 8"/>
          <p:cNvSpPr>
            <a:spLocks noGrp="1"/>
          </p:cNvSpPr>
          <p:nvPr>
            <p:ph type="body" sz="quarter" idx="19"/>
          </p:nvPr>
        </p:nvSpPr>
        <p:spPr>
          <a:xfrm>
            <a:off x="1970316" y="4843153"/>
            <a:ext cx="4905002" cy="965953"/>
          </a:xfrm>
        </p:spPr>
        <p:txBody>
          <a:bodyPr/>
          <a:lstStyle/>
          <a:p>
            <a:pPr defTabSz="529922">
              <a:spcBef>
                <a:spcPts val="580"/>
              </a:spcBef>
            </a:pPr>
            <a:r>
              <a:rPr lang="es-ES" sz="2000" noProof="1">
                <a:solidFill>
                  <a:srgbClr val="F96E3D"/>
                </a:solidFill>
                <a:latin typeface="Impact"/>
              </a:rPr>
              <a:t>PANEL</a:t>
            </a:r>
            <a:r>
              <a:rPr lang="es-ES" sz="2000" noProof="1">
                <a:solidFill>
                  <a:schemeClr val="tx1"/>
                </a:solidFill>
                <a:latin typeface="Impact"/>
              </a:rPr>
              <a:t> • </a:t>
            </a:r>
            <a:r>
              <a:rPr lang="es-ES" sz="1800" noProof="1">
                <a:solidFill>
                  <a:schemeClr val="bg1"/>
                </a:solidFill>
                <a:latin typeface="Impact"/>
              </a:rPr>
              <a:t>Daniel Moreno </a:t>
            </a:r>
            <a:r>
              <a:rPr lang="es-ES" sz="1800" noProof="1">
                <a:solidFill>
                  <a:schemeClr val="tx1"/>
                </a:solidFill>
                <a:latin typeface="Impact"/>
              </a:rPr>
              <a:t>. </a:t>
            </a:r>
            <a:r>
              <a:rPr lang="es-ES" sz="1800" noProof="1">
                <a:solidFill>
                  <a:srgbClr val="F96E3D"/>
                </a:solidFill>
                <a:latin typeface="Impact"/>
              </a:rPr>
              <a:t>M Teresa Zegada  </a:t>
            </a:r>
            <a:r>
              <a:rPr lang="es-ES" sz="1800" noProof="1">
                <a:solidFill>
                  <a:schemeClr val="accent1">
                    <a:lumMod val="75000"/>
                  </a:schemeClr>
                </a:solidFill>
                <a:latin typeface="Impact"/>
              </a:rPr>
              <a:t>- </a:t>
            </a:r>
            <a:r>
              <a:rPr lang="es-ES" sz="1800" noProof="1">
                <a:solidFill>
                  <a:srgbClr val="4E725F"/>
                </a:solidFill>
                <a:latin typeface="Impact"/>
              </a:rPr>
              <a:t>.</a:t>
            </a:r>
            <a:r>
              <a:rPr lang="es-ES" sz="1800" noProof="1">
                <a:solidFill>
                  <a:schemeClr val="bg1"/>
                </a:solidFill>
                <a:latin typeface="Impact"/>
              </a:rPr>
              <a:t>Vivian Schwarz • </a:t>
            </a:r>
            <a:r>
              <a:rPr lang="es-ES" sz="1800" noProof="1">
                <a:solidFill>
                  <a:srgbClr val="F96E3D"/>
                </a:solidFill>
                <a:latin typeface="Impact"/>
              </a:rPr>
              <a:t>Alejandra Ramírez </a:t>
            </a:r>
            <a:r>
              <a:rPr lang="es-ES" sz="1800" noProof="1">
                <a:solidFill>
                  <a:schemeClr val="accent1">
                    <a:lumMod val="75000"/>
                  </a:schemeClr>
                </a:solidFill>
                <a:latin typeface="Impact"/>
              </a:rPr>
              <a:t>. </a:t>
            </a:r>
            <a:r>
              <a:rPr lang="es-ES" sz="1800" noProof="1">
                <a:solidFill>
                  <a:schemeClr val="bg1"/>
                </a:solidFill>
                <a:latin typeface="Impact"/>
              </a:rPr>
              <a:t>Ricardo Dacosta</a:t>
            </a:r>
          </a:p>
          <a:p>
            <a:pPr defTabSz="529922">
              <a:spcBef>
                <a:spcPts val="580"/>
              </a:spcBef>
            </a:pPr>
            <a:r>
              <a:rPr lang="es-ES" sz="1800" noProof="1">
                <a:solidFill>
                  <a:schemeClr val="bg1"/>
                </a:solidFill>
                <a:latin typeface="Impact"/>
              </a:rPr>
              <a:t>Comenta:</a:t>
            </a:r>
            <a:r>
              <a:rPr lang="es-ES" sz="1800" noProof="1">
                <a:solidFill>
                  <a:schemeClr val="tx1"/>
                </a:solidFill>
                <a:latin typeface="Impact"/>
              </a:rPr>
              <a:t> </a:t>
            </a:r>
            <a:r>
              <a:rPr lang="es-ES" sz="1800" noProof="1">
                <a:solidFill>
                  <a:srgbClr val="F96E3D"/>
                </a:solidFill>
                <a:latin typeface="Impact"/>
              </a:rPr>
              <a:t>Erika Brockmannn</a:t>
            </a:r>
            <a:endParaRPr lang="es-ES" sz="2000" noProof="1">
              <a:solidFill>
                <a:srgbClr val="F96E3D"/>
              </a:solidFill>
              <a:latin typeface="Impact"/>
            </a:endParaRPr>
          </a:p>
          <a:p>
            <a:pPr>
              <a:spcBef>
                <a:spcPts val="580"/>
              </a:spcBef>
            </a:pPr>
            <a:endParaRPr lang="es-ES" sz="2000" noProof="1">
              <a:solidFill>
                <a:srgbClr val="111111"/>
              </a:solidFill>
              <a:latin typeface="Impact"/>
            </a:endParaRPr>
          </a:p>
          <a:p>
            <a:pPr defTabSz="529922">
              <a:spcBef>
                <a:spcPts val="580"/>
              </a:spcBef>
            </a:pPr>
            <a:endParaRPr lang="es-ES" sz="2000" noProof="1">
              <a:solidFill>
                <a:srgbClr val="111111"/>
              </a:solidFill>
              <a:latin typeface="Impact"/>
            </a:endParaRPr>
          </a:p>
        </p:txBody>
      </p:sp>
      <p:sp>
        <p:nvSpPr>
          <p:cNvPr id="10" name="Marcador de posición de texto 9"/>
          <p:cNvSpPr>
            <a:spLocks noGrp="1"/>
          </p:cNvSpPr>
          <p:nvPr>
            <p:ph type="body" sz="quarter" idx="20"/>
          </p:nvPr>
        </p:nvSpPr>
        <p:spPr>
          <a:xfrm>
            <a:off x="4286539" y="6505903"/>
            <a:ext cx="3840800" cy="338425"/>
          </a:xfrm>
        </p:spPr>
        <p:txBody>
          <a:bodyPr/>
          <a:lstStyle/>
          <a:p>
            <a:pPr defTabSz="529922">
              <a:spcBef>
                <a:spcPts val="580"/>
              </a:spcBef>
            </a:pPr>
            <a:r>
              <a:rPr lang="es-ES" noProof="1">
                <a:solidFill>
                  <a:srgbClr val="002060"/>
                </a:solidFill>
                <a:latin typeface="Impact"/>
              </a:rPr>
              <a:t>Facebook.com/dialogoisalcafe</a:t>
            </a:r>
            <a:endParaRPr lang="es-ES" i="1" noProof="1">
              <a:solidFill>
                <a:srgbClr val="002060"/>
              </a:solidFill>
              <a:latin typeface="Impact"/>
            </a:endParaRPr>
          </a:p>
        </p:txBody>
      </p:sp>
      <p:sp>
        <p:nvSpPr>
          <p:cNvPr id="11" name="Marcador de posición de texto 10"/>
          <p:cNvSpPr>
            <a:spLocks noGrp="1"/>
          </p:cNvSpPr>
          <p:nvPr>
            <p:ph type="body" sz="quarter" idx="21"/>
          </p:nvPr>
        </p:nvSpPr>
        <p:spPr>
          <a:xfrm>
            <a:off x="7157615" y="462524"/>
            <a:ext cx="2236755" cy="321247"/>
          </a:xfrm>
        </p:spPr>
        <p:txBody>
          <a:bodyPr/>
          <a:lstStyle/>
          <a:p>
            <a:pPr defTabSz="529922">
              <a:spcBef>
                <a:spcPts val="580"/>
              </a:spcBef>
            </a:pPr>
            <a:r>
              <a:rPr lang="es-ES" sz="2000" noProof="1">
                <a:solidFill>
                  <a:schemeClr val="bg1"/>
                </a:solidFill>
                <a:latin typeface="Impact"/>
              </a:rPr>
              <a:t>Participan</a:t>
            </a:r>
          </a:p>
        </p:txBody>
      </p:sp>
      <p:sp>
        <p:nvSpPr>
          <p:cNvPr id="12" name="Marcador de posición de texto 11"/>
          <p:cNvSpPr>
            <a:spLocks noGrp="1"/>
          </p:cNvSpPr>
          <p:nvPr>
            <p:ph type="body" sz="quarter" idx="22"/>
          </p:nvPr>
        </p:nvSpPr>
        <p:spPr>
          <a:xfrm>
            <a:off x="7157616" y="697628"/>
            <a:ext cx="1706210" cy="283002"/>
          </a:xfrm>
        </p:spPr>
        <p:txBody>
          <a:bodyPr/>
          <a:lstStyle/>
          <a:p>
            <a:pPr>
              <a:spcBef>
                <a:spcPts val="580"/>
              </a:spcBef>
            </a:pPr>
            <a:r>
              <a:rPr lang="es-ES" sz="1600" noProof="1">
                <a:solidFill>
                  <a:srgbClr val="FF5757"/>
                </a:solidFill>
              </a:rPr>
              <a:t>Profesionaoes</a:t>
            </a:r>
            <a:endParaRPr lang="es-ES" sz="1600" noProof="1">
              <a:solidFill>
                <a:srgbClr val="FF5757"/>
              </a:solidFill>
              <a:latin typeface="Impact"/>
            </a:endParaRPr>
          </a:p>
        </p:txBody>
      </p:sp>
      <p:sp>
        <p:nvSpPr>
          <p:cNvPr id="13" name="Marcador de posición de texto 12"/>
          <p:cNvSpPr>
            <a:spLocks noGrp="1"/>
          </p:cNvSpPr>
          <p:nvPr>
            <p:ph type="body" sz="quarter" idx="23"/>
          </p:nvPr>
        </p:nvSpPr>
        <p:spPr>
          <a:xfrm>
            <a:off x="7131615" y="1072937"/>
            <a:ext cx="2676414" cy="283002"/>
          </a:xfrm>
        </p:spPr>
        <p:txBody>
          <a:bodyPr/>
          <a:lstStyle/>
          <a:p>
            <a:pPr defTabSz="529922"/>
            <a:r>
              <a:rPr lang="es-ES" sz="1600" noProof="1">
                <a:solidFill>
                  <a:schemeClr val="bg1"/>
                </a:solidFill>
                <a:latin typeface="Impact"/>
              </a:rPr>
              <a:t>Militantes partidarios </a:t>
            </a:r>
          </a:p>
          <a:p>
            <a:pPr defTabSz="529922"/>
            <a:r>
              <a:rPr lang="es-ES" sz="1600" noProof="1">
                <a:solidFill>
                  <a:srgbClr val="F96E3D"/>
                </a:solidFill>
                <a:latin typeface="Impact"/>
              </a:rPr>
              <a:t>Ciudadanos iunteresados</a:t>
            </a:r>
          </a:p>
        </p:txBody>
      </p:sp>
      <p:sp>
        <p:nvSpPr>
          <p:cNvPr id="16" name="Marcador de posición de texto 15"/>
          <p:cNvSpPr>
            <a:spLocks noGrp="1"/>
          </p:cNvSpPr>
          <p:nvPr>
            <p:ph type="body" sz="quarter" idx="26"/>
          </p:nvPr>
        </p:nvSpPr>
        <p:spPr>
          <a:xfrm>
            <a:off x="7127032" y="1790780"/>
            <a:ext cx="3546481" cy="454653"/>
          </a:xfrm>
        </p:spPr>
        <p:txBody>
          <a:bodyPr/>
          <a:lstStyle/>
          <a:p>
            <a:pPr algn="ctr" defTabSz="529922">
              <a:spcBef>
                <a:spcPts val="580"/>
              </a:spcBef>
            </a:pPr>
            <a:r>
              <a:rPr lang="es-ES" noProof="1">
                <a:solidFill>
                  <a:schemeClr val="bg1"/>
                </a:solidFill>
                <a:latin typeface="Impact"/>
              </a:rPr>
              <a:t>CLAVES</a:t>
            </a:r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27"/>
          </p:nvPr>
        </p:nvSpPr>
        <p:spPr>
          <a:xfrm>
            <a:off x="7127033" y="2398217"/>
            <a:ext cx="4553337" cy="3964602"/>
          </a:xfrm>
        </p:spPr>
        <p:txBody>
          <a:bodyPr/>
          <a:lstStyle/>
          <a:p>
            <a:pPr defTabSz="529922"/>
            <a:r>
              <a:rPr lang="es-ES" sz="2800" b="1" noProof="1">
                <a:solidFill>
                  <a:schemeClr val="bg1"/>
                </a:solidFill>
                <a:latin typeface="Grandview Display" panose="020B0502040204020203" pitchFamily="34" charset="0"/>
              </a:rPr>
              <a:t>¿Cuál es el estado de la democracia? ¿Y sus riesgos principales? ¿Cómo la afectan el populismo y el autoritarismo de la sociedad? ¿Y la inseguridad y judicial? ¿Cómo vamos a las elecciones de 2025? 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0A0F4DFC-9BC5-F6E8-DA97-CB5D2FB257F9}"/>
              </a:ext>
            </a:extLst>
          </p:cNvPr>
          <p:cNvCxnSpPr>
            <a:cxnSpLocks/>
          </p:cNvCxnSpPr>
          <p:nvPr/>
        </p:nvCxnSpPr>
        <p:spPr>
          <a:xfrm>
            <a:off x="7001175" y="382759"/>
            <a:ext cx="0" cy="6035757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 descr="Imagen que contiene luz, dibujo&#10;&#10;Descripción generada automáticamente">
            <a:extLst>
              <a:ext uri="{FF2B5EF4-FFF2-40B4-BE49-F238E27FC236}">
                <a16:creationId xmlns:a16="http://schemas.microsoft.com/office/drawing/2014/main" id="{10F3C165-129C-8BFF-75B2-6D7B22C49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715" y="6247039"/>
            <a:ext cx="438498" cy="614105"/>
          </a:xfrm>
          <a:prstGeom prst="rect">
            <a:avLst/>
          </a:prstGeom>
        </p:spPr>
      </p:pic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5824484F-AE95-EE4E-F94C-5967BA0F20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8042">
            <a:off x="3265318" y="641193"/>
            <a:ext cx="3752118" cy="1195915"/>
          </a:xfrm>
          <a:prstGeom prst="rect">
            <a:avLst/>
          </a:prstGeom>
          <a:effectLst>
            <a:glow rad="25400">
              <a:srgbClr val="F96E3D"/>
            </a:glow>
          </a:effectLst>
        </p:spPr>
      </p:pic>
    </p:spTree>
    <p:extLst>
      <p:ext uri="{BB962C8B-B14F-4D97-AF65-F5344CB8AC3E}">
        <p14:creationId xmlns:p14="http://schemas.microsoft.com/office/powerpoint/2010/main" val="2570050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2.jpg" descr="C:\Users\Equipo\Downloads\WhatsApp Image 2024-05-17 at 16.20.42.jpe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27442" y="370840"/>
            <a:ext cx="3952558" cy="5593080"/>
          </a:xfrm>
          <a:prstGeom prst="rect">
            <a:avLst/>
          </a:prstGeom>
          <a:ln/>
        </p:spPr>
      </p:pic>
      <p:sp>
        <p:nvSpPr>
          <p:cNvPr id="5" name="CuadroTexto 4"/>
          <p:cNvSpPr txBox="1"/>
          <p:nvPr/>
        </p:nvSpPr>
        <p:spPr>
          <a:xfrm>
            <a:off x="4368800" y="0"/>
            <a:ext cx="430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dirty="0"/>
              <a:t>Incremento de la desconfianza</a:t>
            </a:r>
            <a:endParaRPr lang="en-US" dirty="0"/>
          </a:p>
        </p:txBody>
      </p:sp>
      <p:pic>
        <p:nvPicPr>
          <p:cNvPr id="6" name="image7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786880" y="1638300"/>
            <a:ext cx="4626293" cy="30581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92935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8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656080" y="2235200"/>
            <a:ext cx="7914640" cy="359518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46237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69F224E-D444-9B16-8626-DFBFF1F78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971" y="245680"/>
            <a:ext cx="9432058" cy="636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33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4C5381D-CD6A-A1E7-1BA7-AC269EBC0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55" y="407467"/>
            <a:ext cx="8952690" cy="6043066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C8A94DA-B4C8-DC2C-760D-0EA24FE69DD1}"/>
              </a:ext>
            </a:extLst>
          </p:cNvPr>
          <p:cNvCxnSpPr>
            <a:cxnSpLocks/>
          </p:cNvCxnSpPr>
          <p:nvPr/>
        </p:nvCxnSpPr>
        <p:spPr>
          <a:xfrm flipV="1">
            <a:off x="3492871" y="3336587"/>
            <a:ext cx="0" cy="6619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AB81BC5-743E-59D8-59BE-7B0DEC832EE2}"/>
              </a:ext>
            </a:extLst>
          </p:cNvPr>
          <p:cNvCxnSpPr/>
          <p:nvPr/>
        </p:nvCxnSpPr>
        <p:spPr>
          <a:xfrm flipV="1">
            <a:off x="7529209" y="2188723"/>
            <a:ext cx="0" cy="25778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80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11EAFB5-BF20-E71E-4D93-51FFD08AA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04614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2C3D074-7B28-039C-5568-51B5E8DD8AFD}"/>
              </a:ext>
            </a:extLst>
          </p:cNvPr>
          <p:cNvSpPr txBox="1"/>
          <p:nvPr/>
        </p:nvSpPr>
        <p:spPr>
          <a:xfrm>
            <a:off x="5975927" y="757382"/>
            <a:ext cx="510461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Aptos Display" panose="020B0004020202020204" pitchFamily="34" charset="0"/>
              </a:rPr>
              <a:t>¿Cómo han evolucionado la relación de los ciudadanos con la democracia en Bolivia durante los últimos 25 años?</a:t>
            </a:r>
          </a:p>
          <a:p>
            <a:endParaRPr lang="es-ES" sz="2400" dirty="0">
              <a:latin typeface="Aptos Display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Aptos Display" panose="020B0004020202020204" pitchFamily="34" charset="0"/>
              </a:rPr>
              <a:t>La justicia y sus instituciones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Aptos Display" panose="020B0004020202020204" pitchFamily="34" charset="0"/>
              </a:rPr>
              <a:t>Inseguridad y confianza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Aptos Display" panose="020B0004020202020204" pitchFamily="34" charset="0"/>
              </a:rPr>
              <a:t>Confianza electoral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Aptos Display" panose="020B0004020202020204" pitchFamily="34" charset="0"/>
              </a:rPr>
              <a:t>Actitudes autoritarias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Aptos Display" panose="020B0004020202020204" pitchFamily="34" charset="0"/>
              </a:rPr>
              <a:t>Actitudes populistas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Aptos Display" panose="020B0004020202020204" pitchFamily="34" charset="0"/>
              </a:rPr>
              <a:t>Confianza interpersonal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Aptos Display" panose="020B0004020202020204" pitchFamily="34" charset="0"/>
              </a:rPr>
              <a:t>Polarización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Aptos Display" panose="020B0004020202020204" pitchFamily="34" charset="0"/>
              </a:rPr>
              <a:t>Percepciones sobre la economía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Aptos Display" panose="020B0004020202020204" pitchFamily="34" charset="0"/>
              </a:rPr>
              <a:t>Equidad de género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Aptos Display" panose="020B0004020202020204" pitchFamily="34" charset="0"/>
              </a:rPr>
              <a:t>Corrupción</a:t>
            </a:r>
          </a:p>
          <a:p>
            <a:endParaRPr lang="es-ES" sz="2400" dirty="0">
              <a:latin typeface="Aptos Display" panose="020B0004020202020204" pitchFamily="34" charset="0"/>
            </a:endParaRPr>
          </a:p>
          <a:p>
            <a:endParaRPr lang="en-US" sz="2400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43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3959A74-9848-433A-94B0-DF7D4EB74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38075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0E06F9-5182-EA1E-1EEF-A802A1CC0AB1}"/>
              </a:ext>
            </a:extLst>
          </p:cNvPr>
          <p:cNvSpPr txBox="1"/>
          <p:nvPr/>
        </p:nvSpPr>
        <p:spPr>
          <a:xfrm>
            <a:off x="9873673" y="360218"/>
            <a:ext cx="21797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</a:rPr>
              <a:t>El Barómetro de las Américas</a:t>
            </a:r>
          </a:p>
          <a:p>
            <a:endParaRPr lang="es-ES" sz="2400" dirty="0">
              <a:solidFill>
                <a:srgbClr val="002060"/>
              </a:solidFill>
            </a:endParaRPr>
          </a:p>
          <a:p>
            <a:r>
              <a:rPr lang="es-ES" sz="2400" dirty="0">
                <a:solidFill>
                  <a:srgbClr val="C00000"/>
                </a:solidFill>
              </a:rPr>
              <a:t>LAPOP: El Proyecto de Opinión Pública de América Latina</a:t>
            </a:r>
          </a:p>
          <a:p>
            <a:endParaRPr lang="es-ES" sz="2400" dirty="0">
              <a:solidFill>
                <a:srgbClr val="002060"/>
              </a:solidFill>
            </a:endParaRPr>
          </a:p>
          <a:p>
            <a:r>
              <a:rPr lang="es-ES" sz="2400" dirty="0">
                <a:solidFill>
                  <a:srgbClr val="002060"/>
                </a:solidFill>
              </a:rPr>
              <a:t>Center </a:t>
            </a:r>
            <a:r>
              <a:rPr lang="es-ES" sz="2400" dirty="0" err="1">
                <a:solidFill>
                  <a:srgbClr val="002060"/>
                </a:solidFill>
              </a:rPr>
              <a:t>for</a:t>
            </a:r>
            <a:r>
              <a:rPr lang="es-ES" sz="2400" dirty="0">
                <a:solidFill>
                  <a:srgbClr val="002060"/>
                </a:solidFill>
              </a:rPr>
              <a:t> Global </a:t>
            </a:r>
            <a:r>
              <a:rPr lang="es-ES" sz="2400" dirty="0" err="1">
                <a:solidFill>
                  <a:srgbClr val="002060"/>
                </a:solidFill>
              </a:rPr>
              <a:t>Democracy</a:t>
            </a:r>
            <a:endParaRPr lang="es-ES" sz="2400" dirty="0">
              <a:solidFill>
                <a:srgbClr val="002060"/>
              </a:solidFill>
            </a:endParaRPr>
          </a:p>
          <a:p>
            <a:endParaRPr lang="es-ES" sz="2400" dirty="0">
              <a:solidFill>
                <a:srgbClr val="002060"/>
              </a:solidFill>
            </a:endParaRPr>
          </a:p>
          <a:p>
            <a:r>
              <a:rPr lang="es-ES" sz="2400" dirty="0">
                <a:solidFill>
                  <a:srgbClr val="C00000"/>
                </a:solidFill>
              </a:rPr>
              <a:t>Vanderbilt </a:t>
            </a:r>
            <a:r>
              <a:rPr lang="es-ES" sz="2400" dirty="0" err="1">
                <a:solidFill>
                  <a:srgbClr val="C00000"/>
                </a:solidFill>
              </a:rPr>
              <a:t>University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3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2.png">
            <a:extLst>
              <a:ext uri="{FF2B5EF4-FFF2-40B4-BE49-F238E27FC236}">
                <a16:creationId xmlns:a16="http://schemas.microsoft.com/office/drawing/2014/main" id="{902C2B8A-5BE8-48B0-CFED-A1DF8DE2FC0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1"/>
            <a:ext cx="7019636" cy="5015345"/>
          </a:xfrm>
          <a:prstGeom prst="rect">
            <a:avLst/>
          </a:prstGeom>
          <a:ln/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22B3CD0-4091-CB4F-210B-38F37B3DDC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859" y="-48361"/>
            <a:ext cx="3706668" cy="69433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03C0D634-F469-CA5A-EACB-416053D5E1E3}"/>
              </a:ext>
            </a:extLst>
          </p:cNvPr>
          <p:cNvSpPr/>
          <p:nvPr/>
        </p:nvSpPr>
        <p:spPr>
          <a:xfrm rot="10800000">
            <a:off x="10123058" y="5569532"/>
            <a:ext cx="738909" cy="2678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9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4E95563-E1C1-18CC-FBC0-936B2D17C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29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0.png">
            <a:extLst>
              <a:ext uri="{FF2B5EF4-FFF2-40B4-BE49-F238E27FC236}">
                <a16:creationId xmlns:a16="http://schemas.microsoft.com/office/drawing/2014/main" id="{9FCC219C-C447-28B7-8C32-096536E4C72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140363" y="173182"/>
            <a:ext cx="4747491" cy="6511635"/>
          </a:xfrm>
          <a:prstGeom prst="rect">
            <a:avLst/>
          </a:prstGeom>
          <a:ln/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6CC9D70A-F53A-29C8-9A59-51ECE8AC1ADE}"/>
              </a:ext>
            </a:extLst>
          </p:cNvPr>
          <p:cNvSpPr/>
          <p:nvPr/>
        </p:nvSpPr>
        <p:spPr>
          <a:xfrm>
            <a:off x="2549236" y="2826332"/>
            <a:ext cx="1330037" cy="4456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26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8E9B4E-76D1-88BE-14A5-98795B025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2C381C-A94C-3202-2AD0-FE6C5CB237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68" y="886688"/>
            <a:ext cx="7876854" cy="5310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200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1.png">
            <a:extLst>
              <a:ext uri="{FF2B5EF4-FFF2-40B4-BE49-F238E27FC236}">
                <a16:creationId xmlns:a16="http://schemas.microsoft.com/office/drawing/2014/main" id="{AC38F8BC-6CFA-47FE-3BA0-F679E92B797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03201" y="32647"/>
            <a:ext cx="5708073" cy="4206846"/>
          </a:xfrm>
          <a:prstGeom prst="rect">
            <a:avLst/>
          </a:prstGeom>
          <a:ln/>
        </p:spPr>
      </p:pic>
      <p:pic>
        <p:nvPicPr>
          <p:cNvPr id="5" name="image2.png">
            <a:extLst>
              <a:ext uri="{FF2B5EF4-FFF2-40B4-BE49-F238E27FC236}">
                <a16:creationId xmlns:a16="http://schemas.microsoft.com/office/drawing/2014/main" id="{4555CB97-20E8-351B-FECB-9C5E46EC12B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911274" y="2207491"/>
            <a:ext cx="6280726" cy="443469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7010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4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3041" y="467360"/>
            <a:ext cx="5831839" cy="3443605"/>
          </a:xfrm>
          <a:prstGeom prst="rect">
            <a:avLst/>
          </a:prstGeom>
          <a:ln/>
        </p:spPr>
      </p:pic>
      <p:pic>
        <p:nvPicPr>
          <p:cNvPr id="3" name="image10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400801" y="3052127"/>
            <a:ext cx="5171440" cy="3348673"/>
          </a:xfrm>
          <a:prstGeom prst="rect">
            <a:avLst/>
          </a:prstGeom>
          <a:ln/>
        </p:spPr>
      </p:pic>
      <p:sp>
        <p:nvSpPr>
          <p:cNvPr id="4" name="CuadroTexto 3"/>
          <p:cNvSpPr txBox="1"/>
          <p:nvPr/>
        </p:nvSpPr>
        <p:spPr>
          <a:xfrm>
            <a:off x="8036560" y="2844800"/>
            <a:ext cx="294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dirty="0"/>
              <a:t>Mujeres/ sectores menos ricos </a:t>
            </a:r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1493520" y="4521200"/>
            <a:ext cx="3159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Bolivia se ubica por encima de la media regional respecto a ser víctimas de la criminalidad (ocupando el quinto lugar con más hecho de inseguridad)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319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205</Words>
  <Application>Microsoft Office PowerPoint</Application>
  <PresentationFormat>Panorámica</PresentationFormat>
  <Paragraphs>36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Aptos Display</vt:lpstr>
      <vt:lpstr>Arial</vt:lpstr>
      <vt:lpstr>Calibri</vt:lpstr>
      <vt:lpstr>Calibri Light</vt:lpstr>
      <vt:lpstr>Grandview Display</vt:lpstr>
      <vt:lpstr>Impact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Moreno</dc:creator>
  <cp:lastModifiedBy>Roberto Laserna</cp:lastModifiedBy>
  <cp:revision>3</cp:revision>
  <dcterms:created xsi:type="dcterms:W3CDTF">2024-10-11T14:02:45Z</dcterms:created>
  <dcterms:modified xsi:type="dcterms:W3CDTF">2024-10-14T14:10:08Z</dcterms:modified>
</cp:coreProperties>
</file>