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486" r:id="rId2"/>
    <p:sldId id="398" r:id="rId3"/>
    <p:sldId id="424" r:id="rId4"/>
    <p:sldId id="441" r:id="rId5"/>
    <p:sldId id="483" r:id="rId6"/>
    <p:sldId id="376" r:id="rId7"/>
    <p:sldId id="396" r:id="rId8"/>
    <p:sldId id="487" r:id="rId9"/>
    <p:sldId id="446" r:id="rId10"/>
    <p:sldId id="484" r:id="rId11"/>
    <p:sldId id="485"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405"/>
  </p:normalViewPr>
  <p:slideViewPr>
    <p:cSldViewPr snapToGrid="0">
      <p:cViewPr varScale="1">
        <p:scale>
          <a:sx n="131" d="100"/>
          <a:sy n="131" d="100"/>
        </p:scale>
        <p:origin x="37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4D4A99-8867-6E41-AA17-8F4EC9CD106C}" type="datetimeFigureOut">
              <a:rPr lang="fr-FR" smtClean="0"/>
              <a:t>10/05/2024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9BA072-A82F-F340-9633-6B7CA810E9DA}" type="slidenum">
              <a:rPr lang="fr-FR" smtClean="0"/>
              <a:t>‹N°›</a:t>
            </a:fld>
            <a:endParaRPr lang="fr-FR"/>
          </a:p>
        </p:txBody>
      </p:sp>
    </p:spTree>
    <p:extLst>
      <p:ext uri="{BB962C8B-B14F-4D97-AF65-F5344CB8AC3E}">
        <p14:creationId xmlns:p14="http://schemas.microsoft.com/office/powerpoint/2010/main" val="3333282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2550" y="739775"/>
            <a:ext cx="6567488" cy="36957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67C04B33-79C8-9B4C-96E2-B1C9954446D8}" type="slidenum">
              <a:rPr lang="fr-FR" smtClean="0"/>
              <a:pPr>
                <a:defRPr/>
              </a:pPr>
              <a:t>1</a:t>
            </a:fld>
            <a:endParaRPr lang="fr-FR"/>
          </a:p>
        </p:txBody>
      </p:sp>
    </p:spTree>
    <p:extLst>
      <p:ext uri="{BB962C8B-B14F-4D97-AF65-F5344CB8AC3E}">
        <p14:creationId xmlns:p14="http://schemas.microsoft.com/office/powerpoint/2010/main" val="182386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4"/>
          </p:nvPr>
        </p:nvSpPr>
        <p:spPr/>
        <p:txBody>
          <a:bodyPr/>
          <a:lstStyle/>
          <a:p>
            <a:pPr>
              <a:defRPr/>
            </a:pPr>
            <a:r>
              <a:rPr lang="es-ES_tradnl"/>
              <a:t>CdG - Litio Energía</a:t>
            </a:r>
            <a:endParaRPr lang="fr-FR"/>
          </a:p>
        </p:txBody>
      </p:sp>
      <p:sp>
        <p:nvSpPr>
          <p:cNvPr id="5" name="Espace réservé du numéro de diapositive 4"/>
          <p:cNvSpPr>
            <a:spLocks noGrp="1"/>
          </p:cNvSpPr>
          <p:nvPr>
            <p:ph type="sldNum" sz="quarter" idx="5"/>
          </p:nvPr>
        </p:nvSpPr>
        <p:spPr/>
        <p:txBody>
          <a:bodyPr/>
          <a:lstStyle/>
          <a:p>
            <a:pPr>
              <a:defRPr/>
            </a:pPr>
            <a:fld id="{67C04B33-79C8-9B4C-96E2-B1C9954446D8}" type="slidenum">
              <a:rPr lang="fr-FR" smtClean="0"/>
              <a:pPr>
                <a:defRPr/>
              </a:pPr>
              <a:t>2</a:t>
            </a:fld>
            <a:endParaRPr lang="fr-FR"/>
          </a:p>
        </p:txBody>
      </p:sp>
    </p:spTree>
    <p:extLst>
      <p:ext uri="{BB962C8B-B14F-4D97-AF65-F5344CB8AC3E}">
        <p14:creationId xmlns:p14="http://schemas.microsoft.com/office/powerpoint/2010/main" val="2190804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A2E4A35-2B34-1740-8BE0-5998AA2CB8E8}" type="slidenum">
              <a:rPr lang="fr-FR"/>
              <a:pPr>
                <a:defRPr/>
              </a:pPr>
              <a:t>3</a:t>
            </a:fld>
            <a:endParaRPr lang="fr-FR"/>
          </a:p>
        </p:txBody>
      </p:sp>
      <p:sp>
        <p:nvSpPr>
          <p:cNvPr id="5837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8371" name="Rectangle 3"/>
          <p:cNvSpPr>
            <a:spLocks noGrp="1" noChangeArrowheads="1"/>
          </p:cNvSpPr>
          <p:nvPr>
            <p:ph type="body" idx="1"/>
          </p:nvPr>
        </p:nvSpPr>
        <p:spPr/>
        <p:txBody>
          <a:bodyPr/>
          <a:lstStyle/>
          <a:p>
            <a:pPr eaLnBrk="1" hangingPunct="1">
              <a:defRPr/>
            </a:pPr>
            <a:endParaRPr lang="fr-FR" dirty="0">
              <a:cs typeface="+mn-cs"/>
            </a:endParaRPr>
          </a:p>
        </p:txBody>
      </p:sp>
      <p:sp>
        <p:nvSpPr>
          <p:cNvPr id="2" name="Espace réservé du pied de page 1"/>
          <p:cNvSpPr>
            <a:spLocks noGrp="1"/>
          </p:cNvSpPr>
          <p:nvPr>
            <p:ph type="ftr" sz="quarter" idx="10"/>
          </p:nvPr>
        </p:nvSpPr>
        <p:spPr/>
        <p:txBody>
          <a:bodyPr/>
          <a:lstStyle/>
          <a:p>
            <a:pPr>
              <a:defRPr/>
            </a:pPr>
            <a:r>
              <a:rPr lang="es-ES_tradnl"/>
              <a:t>CdG - Litio Energía</a:t>
            </a:r>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EA67C8D-07D9-0041-BC00-85C2E1F8C7DD}" type="slidenum">
              <a:rPr lang="fr-FR"/>
              <a:pPr>
                <a:defRPr/>
              </a:pPr>
              <a:t>4</a:t>
            </a:fld>
            <a:endParaRPr lang="fr-FR"/>
          </a:p>
        </p:txBody>
      </p:sp>
      <p:sp>
        <p:nvSpPr>
          <p:cNvPr id="57346" name="Rectangle 2"/>
          <p:cNvSpPr>
            <a:spLocks noGrp="1" noRot="1" noChangeAspect="1" noChangeArrowheads="1" noTextEdit="1"/>
          </p:cNvSpPr>
          <p:nvPr>
            <p:ph type="sldImg"/>
          </p:nvPr>
        </p:nvSpPr>
        <p:spPr>
          <a:xfrm>
            <a:off x="82550" y="739775"/>
            <a:ext cx="6567488" cy="3695700"/>
          </a:xfrm>
          <a:ln/>
          <a:extLst>
            <a:ext uri="{FAA26D3D-D897-4be2-8F04-BA451C77F1D7}">
              <ma14:placeholderFlag xmlns:ma14="http://schemas.microsoft.com/office/mac/drawingml/2011/main" xmlns="" val="1"/>
            </a:ext>
          </a:extLst>
        </p:spPr>
      </p:sp>
      <p:sp>
        <p:nvSpPr>
          <p:cNvPr id="57347" name="Rectangle 3"/>
          <p:cNvSpPr>
            <a:spLocks noGrp="1" noChangeArrowheads="1"/>
          </p:cNvSpPr>
          <p:nvPr>
            <p:ph type="body" idx="1"/>
          </p:nvPr>
        </p:nvSpPr>
        <p:spPr/>
        <p:txBody>
          <a:bodyPr/>
          <a:lstStyle/>
          <a:p>
            <a:pPr eaLnBrk="1" hangingPunct="1">
              <a:defRPr/>
            </a:pPr>
            <a:endParaRPr lang="en-US" dirty="0">
              <a:cs typeface="+mn-cs"/>
            </a:endParaRPr>
          </a:p>
        </p:txBody>
      </p:sp>
      <p:sp>
        <p:nvSpPr>
          <p:cNvPr id="2" name="Espace réservé du pied de page 1"/>
          <p:cNvSpPr>
            <a:spLocks noGrp="1"/>
          </p:cNvSpPr>
          <p:nvPr>
            <p:ph type="ftr" sz="quarter" idx="10"/>
          </p:nvPr>
        </p:nvSpPr>
        <p:spPr/>
        <p:txBody>
          <a:bodyPr/>
          <a:lstStyle/>
          <a:p>
            <a:pPr>
              <a:defRPr/>
            </a:pPr>
            <a:r>
              <a:rPr lang="es-ES_tradnl"/>
              <a:t>CdG - Litio Energía</a:t>
            </a:r>
            <a:endParaRPr lang="fr-FR"/>
          </a:p>
        </p:txBody>
      </p:sp>
    </p:spTree>
    <p:extLst>
      <p:ext uri="{BB962C8B-B14F-4D97-AF65-F5344CB8AC3E}">
        <p14:creationId xmlns:p14="http://schemas.microsoft.com/office/powerpoint/2010/main" val="1243283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4"/>
          </p:nvPr>
        </p:nvSpPr>
        <p:spPr/>
        <p:txBody>
          <a:bodyPr/>
          <a:lstStyle/>
          <a:p>
            <a:pPr>
              <a:defRPr/>
            </a:pPr>
            <a:r>
              <a:rPr lang="es-ES_tradnl"/>
              <a:t>CdG - Litio Energía</a:t>
            </a:r>
            <a:endParaRPr lang="fr-FR"/>
          </a:p>
        </p:txBody>
      </p:sp>
      <p:sp>
        <p:nvSpPr>
          <p:cNvPr id="5" name="Espace réservé du numéro de diapositive 4"/>
          <p:cNvSpPr>
            <a:spLocks noGrp="1"/>
          </p:cNvSpPr>
          <p:nvPr>
            <p:ph type="sldNum" sz="quarter" idx="5"/>
          </p:nvPr>
        </p:nvSpPr>
        <p:spPr/>
        <p:txBody>
          <a:bodyPr/>
          <a:lstStyle/>
          <a:p>
            <a:pPr>
              <a:defRPr/>
            </a:pPr>
            <a:fld id="{67C04B33-79C8-9B4C-96E2-B1C9954446D8}" type="slidenum">
              <a:rPr lang="fr-FR" smtClean="0"/>
              <a:pPr>
                <a:defRPr/>
              </a:pPr>
              <a:t>5</a:t>
            </a:fld>
            <a:endParaRPr lang="fr-FR"/>
          </a:p>
        </p:txBody>
      </p:sp>
    </p:spTree>
    <p:extLst>
      <p:ext uri="{BB962C8B-B14F-4D97-AF65-F5344CB8AC3E}">
        <p14:creationId xmlns:p14="http://schemas.microsoft.com/office/powerpoint/2010/main" val="708995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4"/>
          </p:nvPr>
        </p:nvSpPr>
        <p:spPr/>
        <p:txBody>
          <a:bodyPr/>
          <a:lstStyle/>
          <a:p>
            <a:pPr>
              <a:defRPr/>
            </a:pPr>
            <a:r>
              <a:rPr lang="es-ES_tradnl"/>
              <a:t>CdG - Litio Energía</a:t>
            </a:r>
            <a:endParaRPr lang="fr-FR"/>
          </a:p>
        </p:txBody>
      </p:sp>
      <p:sp>
        <p:nvSpPr>
          <p:cNvPr id="5" name="Espace réservé du numéro de diapositive 4"/>
          <p:cNvSpPr>
            <a:spLocks noGrp="1"/>
          </p:cNvSpPr>
          <p:nvPr>
            <p:ph type="sldNum" sz="quarter" idx="5"/>
          </p:nvPr>
        </p:nvSpPr>
        <p:spPr/>
        <p:txBody>
          <a:bodyPr/>
          <a:lstStyle/>
          <a:p>
            <a:pPr>
              <a:defRPr/>
            </a:pPr>
            <a:fld id="{67C04B33-79C8-9B4C-96E2-B1C9954446D8}" type="slidenum">
              <a:rPr lang="fr-FR" smtClean="0"/>
              <a:pPr>
                <a:defRPr/>
              </a:pPr>
              <a:t>6</a:t>
            </a:fld>
            <a:endParaRPr lang="fr-FR"/>
          </a:p>
        </p:txBody>
      </p:sp>
    </p:spTree>
    <p:extLst>
      <p:ext uri="{BB962C8B-B14F-4D97-AF65-F5344CB8AC3E}">
        <p14:creationId xmlns:p14="http://schemas.microsoft.com/office/powerpoint/2010/main" val="2912605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2550" y="739775"/>
            <a:ext cx="6567488" cy="36957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67C04B33-79C8-9B4C-96E2-B1C9954446D8}" type="slidenum">
              <a:rPr lang="fr-FR" smtClean="0"/>
              <a:pPr>
                <a:defRPr/>
              </a:pPr>
              <a:t>9</a:t>
            </a:fld>
            <a:endParaRPr lang="fr-FR"/>
          </a:p>
        </p:txBody>
      </p:sp>
    </p:spTree>
    <p:extLst>
      <p:ext uri="{BB962C8B-B14F-4D97-AF65-F5344CB8AC3E}">
        <p14:creationId xmlns:p14="http://schemas.microsoft.com/office/powerpoint/2010/main" val="1724773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2550" y="739775"/>
            <a:ext cx="6567488" cy="36957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67C04B33-79C8-9B4C-96E2-B1C9954446D8}" type="slidenum">
              <a:rPr lang="fr-FR" smtClean="0"/>
              <a:pPr>
                <a:defRPr/>
              </a:pPr>
              <a:t>10</a:t>
            </a:fld>
            <a:endParaRPr lang="fr-FR"/>
          </a:p>
        </p:txBody>
      </p:sp>
    </p:spTree>
    <p:extLst>
      <p:ext uri="{BB962C8B-B14F-4D97-AF65-F5344CB8AC3E}">
        <p14:creationId xmlns:p14="http://schemas.microsoft.com/office/powerpoint/2010/main" val="2591573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2550" y="739775"/>
            <a:ext cx="6567488" cy="36957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67C04B33-79C8-9B4C-96E2-B1C9954446D8}" type="slidenum">
              <a:rPr lang="fr-FR" smtClean="0"/>
              <a:pPr>
                <a:defRPr/>
              </a:pPr>
              <a:t>11</a:t>
            </a:fld>
            <a:endParaRPr lang="fr-FR"/>
          </a:p>
        </p:txBody>
      </p:sp>
    </p:spTree>
    <p:extLst>
      <p:ext uri="{BB962C8B-B14F-4D97-AF65-F5344CB8AC3E}">
        <p14:creationId xmlns:p14="http://schemas.microsoft.com/office/powerpoint/2010/main" val="3221571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A50889-AA70-1BDB-1F23-66B8C124DA1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EA4F52C-B44E-297B-A7A0-CB86ECD255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2D1EB7C-692E-E3F2-329E-437510485378}"/>
              </a:ext>
            </a:extLst>
          </p:cNvPr>
          <p:cNvSpPr>
            <a:spLocks noGrp="1"/>
          </p:cNvSpPr>
          <p:nvPr>
            <p:ph type="dt" sz="half" idx="10"/>
          </p:nvPr>
        </p:nvSpPr>
        <p:spPr/>
        <p:txBody>
          <a:bodyPr/>
          <a:lstStyle/>
          <a:p>
            <a:fld id="{E57FC34A-312D-9F44-8322-9F2604E4B5F5}" type="datetimeFigureOut">
              <a:rPr lang="fr-FR" smtClean="0"/>
              <a:t>10/05/2024</a:t>
            </a:fld>
            <a:endParaRPr lang="fr-FR"/>
          </a:p>
        </p:txBody>
      </p:sp>
      <p:sp>
        <p:nvSpPr>
          <p:cNvPr id="5" name="Espace réservé du pied de page 4">
            <a:extLst>
              <a:ext uri="{FF2B5EF4-FFF2-40B4-BE49-F238E27FC236}">
                <a16:creationId xmlns:a16="http://schemas.microsoft.com/office/drawing/2014/main" id="{EEC03373-73F1-3996-F2BF-7AFBB075B55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2173227-793F-F9A3-A7B3-C9D0A22638F3}"/>
              </a:ext>
            </a:extLst>
          </p:cNvPr>
          <p:cNvSpPr>
            <a:spLocks noGrp="1"/>
          </p:cNvSpPr>
          <p:nvPr>
            <p:ph type="sldNum" sz="quarter" idx="12"/>
          </p:nvPr>
        </p:nvSpPr>
        <p:spPr/>
        <p:txBody>
          <a:bodyPr/>
          <a:lstStyle/>
          <a:p>
            <a:fld id="{E5D8D4E5-5B57-F74E-87EC-4D5F44013852}" type="slidenum">
              <a:rPr lang="fr-FR" smtClean="0"/>
              <a:t>‹N°›</a:t>
            </a:fld>
            <a:endParaRPr lang="fr-FR"/>
          </a:p>
        </p:txBody>
      </p:sp>
    </p:spTree>
    <p:extLst>
      <p:ext uri="{BB962C8B-B14F-4D97-AF65-F5344CB8AC3E}">
        <p14:creationId xmlns:p14="http://schemas.microsoft.com/office/powerpoint/2010/main" val="1488612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6D7E9A-ED22-A2B4-8AF4-A5AA2013A79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D973A6C-85EF-7278-8978-FCA3D3A72A2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7D40E36-FBC4-425D-6061-88C8671AADF4}"/>
              </a:ext>
            </a:extLst>
          </p:cNvPr>
          <p:cNvSpPr>
            <a:spLocks noGrp="1"/>
          </p:cNvSpPr>
          <p:nvPr>
            <p:ph type="dt" sz="half" idx="10"/>
          </p:nvPr>
        </p:nvSpPr>
        <p:spPr/>
        <p:txBody>
          <a:bodyPr/>
          <a:lstStyle/>
          <a:p>
            <a:fld id="{E57FC34A-312D-9F44-8322-9F2604E4B5F5}" type="datetimeFigureOut">
              <a:rPr lang="fr-FR" smtClean="0"/>
              <a:t>10/05/2024</a:t>
            </a:fld>
            <a:endParaRPr lang="fr-FR"/>
          </a:p>
        </p:txBody>
      </p:sp>
      <p:sp>
        <p:nvSpPr>
          <p:cNvPr id="5" name="Espace réservé du pied de page 4">
            <a:extLst>
              <a:ext uri="{FF2B5EF4-FFF2-40B4-BE49-F238E27FC236}">
                <a16:creationId xmlns:a16="http://schemas.microsoft.com/office/drawing/2014/main" id="{9BF4C766-B139-1970-EE7B-5324D3E45EC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25403E9-7CE5-4457-863C-BFF5F966025E}"/>
              </a:ext>
            </a:extLst>
          </p:cNvPr>
          <p:cNvSpPr>
            <a:spLocks noGrp="1"/>
          </p:cNvSpPr>
          <p:nvPr>
            <p:ph type="sldNum" sz="quarter" idx="12"/>
          </p:nvPr>
        </p:nvSpPr>
        <p:spPr/>
        <p:txBody>
          <a:bodyPr/>
          <a:lstStyle/>
          <a:p>
            <a:fld id="{E5D8D4E5-5B57-F74E-87EC-4D5F44013852}" type="slidenum">
              <a:rPr lang="fr-FR" smtClean="0"/>
              <a:t>‹N°›</a:t>
            </a:fld>
            <a:endParaRPr lang="fr-FR"/>
          </a:p>
        </p:txBody>
      </p:sp>
    </p:spTree>
    <p:extLst>
      <p:ext uri="{BB962C8B-B14F-4D97-AF65-F5344CB8AC3E}">
        <p14:creationId xmlns:p14="http://schemas.microsoft.com/office/powerpoint/2010/main" val="1978392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6EA4681-B59D-8FAA-89D5-BB1BA66BB71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2C2C7B8-7F39-EAC7-4B95-9960F979EEC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67B98F4-8281-5188-8B66-E61320531A5C}"/>
              </a:ext>
            </a:extLst>
          </p:cNvPr>
          <p:cNvSpPr>
            <a:spLocks noGrp="1"/>
          </p:cNvSpPr>
          <p:nvPr>
            <p:ph type="dt" sz="half" idx="10"/>
          </p:nvPr>
        </p:nvSpPr>
        <p:spPr/>
        <p:txBody>
          <a:bodyPr/>
          <a:lstStyle/>
          <a:p>
            <a:fld id="{E57FC34A-312D-9F44-8322-9F2604E4B5F5}" type="datetimeFigureOut">
              <a:rPr lang="fr-FR" smtClean="0"/>
              <a:t>10/05/2024</a:t>
            </a:fld>
            <a:endParaRPr lang="fr-FR"/>
          </a:p>
        </p:txBody>
      </p:sp>
      <p:sp>
        <p:nvSpPr>
          <p:cNvPr id="5" name="Espace réservé du pied de page 4">
            <a:extLst>
              <a:ext uri="{FF2B5EF4-FFF2-40B4-BE49-F238E27FC236}">
                <a16:creationId xmlns:a16="http://schemas.microsoft.com/office/drawing/2014/main" id="{C993BA37-0233-3D34-CEE7-4E80132D0B0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675EAD6-5CA7-E724-FFF8-60685EC6BF93}"/>
              </a:ext>
            </a:extLst>
          </p:cNvPr>
          <p:cNvSpPr>
            <a:spLocks noGrp="1"/>
          </p:cNvSpPr>
          <p:nvPr>
            <p:ph type="sldNum" sz="quarter" idx="12"/>
          </p:nvPr>
        </p:nvSpPr>
        <p:spPr/>
        <p:txBody>
          <a:bodyPr/>
          <a:lstStyle/>
          <a:p>
            <a:fld id="{E5D8D4E5-5B57-F74E-87EC-4D5F44013852}" type="slidenum">
              <a:rPr lang="fr-FR" smtClean="0"/>
              <a:t>‹N°›</a:t>
            </a:fld>
            <a:endParaRPr lang="fr-FR"/>
          </a:p>
        </p:txBody>
      </p:sp>
    </p:spTree>
    <p:extLst>
      <p:ext uri="{BB962C8B-B14F-4D97-AF65-F5344CB8AC3E}">
        <p14:creationId xmlns:p14="http://schemas.microsoft.com/office/powerpoint/2010/main" val="3802688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37A0B4-3653-51AF-0EAB-5D368292340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91BB888-C2C3-5D3C-5F70-2EA9B857E20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8A0C0F2-728A-6DDC-423C-8CD8D068E65E}"/>
              </a:ext>
            </a:extLst>
          </p:cNvPr>
          <p:cNvSpPr>
            <a:spLocks noGrp="1"/>
          </p:cNvSpPr>
          <p:nvPr>
            <p:ph type="dt" sz="half" idx="10"/>
          </p:nvPr>
        </p:nvSpPr>
        <p:spPr/>
        <p:txBody>
          <a:bodyPr/>
          <a:lstStyle/>
          <a:p>
            <a:fld id="{E57FC34A-312D-9F44-8322-9F2604E4B5F5}" type="datetimeFigureOut">
              <a:rPr lang="fr-FR" smtClean="0"/>
              <a:t>10/05/2024</a:t>
            </a:fld>
            <a:endParaRPr lang="fr-FR"/>
          </a:p>
        </p:txBody>
      </p:sp>
      <p:sp>
        <p:nvSpPr>
          <p:cNvPr id="5" name="Espace réservé du pied de page 4">
            <a:extLst>
              <a:ext uri="{FF2B5EF4-FFF2-40B4-BE49-F238E27FC236}">
                <a16:creationId xmlns:a16="http://schemas.microsoft.com/office/drawing/2014/main" id="{E50EE583-0858-C935-53B2-BE45D5D8A6B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8C893EC-B0A7-B336-CCD1-4EE4D1336ADA}"/>
              </a:ext>
            </a:extLst>
          </p:cNvPr>
          <p:cNvSpPr>
            <a:spLocks noGrp="1"/>
          </p:cNvSpPr>
          <p:nvPr>
            <p:ph type="sldNum" sz="quarter" idx="12"/>
          </p:nvPr>
        </p:nvSpPr>
        <p:spPr/>
        <p:txBody>
          <a:bodyPr/>
          <a:lstStyle/>
          <a:p>
            <a:fld id="{E5D8D4E5-5B57-F74E-87EC-4D5F44013852}" type="slidenum">
              <a:rPr lang="fr-FR" smtClean="0"/>
              <a:t>‹N°›</a:t>
            </a:fld>
            <a:endParaRPr lang="fr-FR"/>
          </a:p>
        </p:txBody>
      </p:sp>
    </p:spTree>
    <p:extLst>
      <p:ext uri="{BB962C8B-B14F-4D97-AF65-F5344CB8AC3E}">
        <p14:creationId xmlns:p14="http://schemas.microsoft.com/office/powerpoint/2010/main" val="2367044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F85B29-F6F5-E1B5-CC0E-21430205DC1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D2E156B-DD0B-E7AF-A62A-7A181D2FAC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13951A9-EB4A-6B72-CFDB-BB0EE5342D63}"/>
              </a:ext>
            </a:extLst>
          </p:cNvPr>
          <p:cNvSpPr>
            <a:spLocks noGrp="1"/>
          </p:cNvSpPr>
          <p:nvPr>
            <p:ph type="dt" sz="half" idx="10"/>
          </p:nvPr>
        </p:nvSpPr>
        <p:spPr/>
        <p:txBody>
          <a:bodyPr/>
          <a:lstStyle/>
          <a:p>
            <a:fld id="{E57FC34A-312D-9F44-8322-9F2604E4B5F5}" type="datetimeFigureOut">
              <a:rPr lang="fr-FR" smtClean="0"/>
              <a:t>10/05/2024</a:t>
            </a:fld>
            <a:endParaRPr lang="fr-FR"/>
          </a:p>
        </p:txBody>
      </p:sp>
      <p:sp>
        <p:nvSpPr>
          <p:cNvPr id="5" name="Espace réservé du pied de page 4">
            <a:extLst>
              <a:ext uri="{FF2B5EF4-FFF2-40B4-BE49-F238E27FC236}">
                <a16:creationId xmlns:a16="http://schemas.microsoft.com/office/drawing/2014/main" id="{6F07F1E0-CF78-7E55-6357-B961EFFC6A3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EE1A62C-0C2C-F91D-7598-8A5D8BDD8DE4}"/>
              </a:ext>
            </a:extLst>
          </p:cNvPr>
          <p:cNvSpPr>
            <a:spLocks noGrp="1"/>
          </p:cNvSpPr>
          <p:nvPr>
            <p:ph type="sldNum" sz="quarter" idx="12"/>
          </p:nvPr>
        </p:nvSpPr>
        <p:spPr/>
        <p:txBody>
          <a:bodyPr/>
          <a:lstStyle/>
          <a:p>
            <a:fld id="{E5D8D4E5-5B57-F74E-87EC-4D5F44013852}" type="slidenum">
              <a:rPr lang="fr-FR" smtClean="0"/>
              <a:t>‹N°›</a:t>
            </a:fld>
            <a:endParaRPr lang="fr-FR"/>
          </a:p>
        </p:txBody>
      </p:sp>
    </p:spTree>
    <p:extLst>
      <p:ext uri="{BB962C8B-B14F-4D97-AF65-F5344CB8AC3E}">
        <p14:creationId xmlns:p14="http://schemas.microsoft.com/office/powerpoint/2010/main" val="2291446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4CC668-0F17-505A-085B-B118607A013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BE72439-8B19-31E0-BAFA-2F1A885626D5}"/>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E7BCA15-62FD-D82D-E4A0-FC933659DF1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6F15C45-FE9A-18D7-EC73-B4DC54C0C571}"/>
              </a:ext>
            </a:extLst>
          </p:cNvPr>
          <p:cNvSpPr>
            <a:spLocks noGrp="1"/>
          </p:cNvSpPr>
          <p:nvPr>
            <p:ph type="dt" sz="half" idx="10"/>
          </p:nvPr>
        </p:nvSpPr>
        <p:spPr/>
        <p:txBody>
          <a:bodyPr/>
          <a:lstStyle/>
          <a:p>
            <a:fld id="{E57FC34A-312D-9F44-8322-9F2604E4B5F5}" type="datetimeFigureOut">
              <a:rPr lang="fr-FR" smtClean="0"/>
              <a:t>10/05/2024</a:t>
            </a:fld>
            <a:endParaRPr lang="fr-FR"/>
          </a:p>
        </p:txBody>
      </p:sp>
      <p:sp>
        <p:nvSpPr>
          <p:cNvPr id="6" name="Espace réservé du pied de page 5">
            <a:extLst>
              <a:ext uri="{FF2B5EF4-FFF2-40B4-BE49-F238E27FC236}">
                <a16:creationId xmlns:a16="http://schemas.microsoft.com/office/drawing/2014/main" id="{D40CE428-6C0C-38CB-CD44-830681707DA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9EC0587-C9BA-C9FA-A468-290566E78316}"/>
              </a:ext>
            </a:extLst>
          </p:cNvPr>
          <p:cNvSpPr>
            <a:spLocks noGrp="1"/>
          </p:cNvSpPr>
          <p:nvPr>
            <p:ph type="sldNum" sz="quarter" idx="12"/>
          </p:nvPr>
        </p:nvSpPr>
        <p:spPr/>
        <p:txBody>
          <a:bodyPr/>
          <a:lstStyle/>
          <a:p>
            <a:fld id="{E5D8D4E5-5B57-F74E-87EC-4D5F44013852}" type="slidenum">
              <a:rPr lang="fr-FR" smtClean="0"/>
              <a:t>‹N°›</a:t>
            </a:fld>
            <a:endParaRPr lang="fr-FR"/>
          </a:p>
        </p:txBody>
      </p:sp>
    </p:spTree>
    <p:extLst>
      <p:ext uri="{BB962C8B-B14F-4D97-AF65-F5344CB8AC3E}">
        <p14:creationId xmlns:p14="http://schemas.microsoft.com/office/powerpoint/2010/main" val="3416503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596C68-80DF-9056-553C-38943F047465}"/>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F5D1E7C6-2325-9A94-1C05-CB5C38CDC7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8F24962-469F-5657-1C66-DCAAC74144A1}"/>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57D70FC-7C4B-CC25-B5A6-30CEC2B0F9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583ED63-74B4-3094-7DD8-4272B013FCB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7F43452-F5FE-7AD9-0BB0-C8565137E2A6}"/>
              </a:ext>
            </a:extLst>
          </p:cNvPr>
          <p:cNvSpPr>
            <a:spLocks noGrp="1"/>
          </p:cNvSpPr>
          <p:nvPr>
            <p:ph type="dt" sz="half" idx="10"/>
          </p:nvPr>
        </p:nvSpPr>
        <p:spPr/>
        <p:txBody>
          <a:bodyPr/>
          <a:lstStyle/>
          <a:p>
            <a:fld id="{E57FC34A-312D-9F44-8322-9F2604E4B5F5}" type="datetimeFigureOut">
              <a:rPr lang="fr-FR" smtClean="0"/>
              <a:t>10/05/2024</a:t>
            </a:fld>
            <a:endParaRPr lang="fr-FR"/>
          </a:p>
        </p:txBody>
      </p:sp>
      <p:sp>
        <p:nvSpPr>
          <p:cNvPr id="8" name="Espace réservé du pied de page 7">
            <a:extLst>
              <a:ext uri="{FF2B5EF4-FFF2-40B4-BE49-F238E27FC236}">
                <a16:creationId xmlns:a16="http://schemas.microsoft.com/office/drawing/2014/main" id="{C2AFC4CF-6E0B-F4E4-C93D-CFC86911C05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687F1591-5B74-FB2C-F12A-6D7527415DD7}"/>
              </a:ext>
            </a:extLst>
          </p:cNvPr>
          <p:cNvSpPr>
            <a:spLocks noGrp="1"/>
          </p:cNvSpPr>
          <p:nvPr>
            <p:ph type="sldNum" sz="quarter" idx="12"/>
          </p:nvPr>
        </p:nvSpPr>
        <p:spPr/>
        <p:txBody>
          <a:bodyPr/>
          <a:lstStyle/>
          <a:p>
            <a:fld id="{E5D8D4E5-5B57-F74E-87EC-4D5F44013852}" type="slidenum">
              <a:rPr lang="fr-FR" smtClean="0"/>
              <a:t>‹N°›</a:t>
            </a:fld>
            <a:endParaRPr lang="fr-FR"/>
          </a:p>
        </p:txBody>
      </p:sp>
    </p:spTree>
    <p:extLst>
      <p:ext uri="{BB962C8B-B14F-4D97-AF65-F5344CB8AC3E}">
        <p14:creationId xmlns:p14="http://schemas.microsoft.com/office/powerpoint/2010/main" val="4204623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0DF9A8-D640-5CB6-9CF4-4AF07C72EC4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6A560EF5-D15F-AAEB-A173-98F29C733D69}"/>
              </a:ext>
            </a:extLst>
          </p:cNvPr>
          <p:cNvSpPr>
            <a:spLocks noGrp="1"/>
          </p:cNvSpPr>
          <p:nvPr>
            <p:ph type="dt" sz="half" idx="10"/>
          </p:nvPr>
        </p:nvSpPr>
        <p:spPr/>
        <p:txBody>
          <a:bodyPr/>
          <a:lstStyle/>
          <a:p>
            <a:fld id="{E57FC34A-312D-9F44-8322-9F2604E4B5F5}" type="datetimeFigureOut">
              <a:rPr lang="fr-FR" smtClean="0"/>
              <a:t>10/05/2024</a:t>
            </a:fld>
            <a:endParaRPr lang="fr-FR"/>
          </a:p>
        </p:txBody>
      </p:sp>
      <p:sp>
        <p:nvSpPr>
          <p:cNvPr id="4" name="Espace réservé du pied de page 3">
            <a:extLst>
              <a:ext uri="{FF2B5EF4-FFF2-40B4-BE49-F238E27FC236}">
                <a16:creationId xmlns:a16="http://schemas.microsoft.com/office/drawing/2014/main" id="{F7E2954F-A592-900D-A269-7566DA0B4AD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DC434C4-5F8D-A5F8-6AF2-F719C6D61AB9}"/>
              </a:ext>
            </a:extLst>
          </p:cNvPr>
          <p:cNvSpPr>
            <a:spLocks noGrp="1"/>
          </p:cNvSpPr>
          <p:nvPr>
            <p:ph type="sldNum" sz="quarter" idx="12"/>
          </p:nvPr>
        </p:nvSpPr>
        <p:spPr/>
        <p:txBody>
          <a:bodyPr/>
          <a:lstStyle/>
          <a:p>
            <a:fld id="{E5D8D4E5-5B57-F74E-87EC-4D5F44013852}" type="slidenum">
              <a:rPr lang="fr-FR" smtClean="0"/>
              <a:t>‹N°›</a:t>
            </a:fld>
            <a:endParaRPr lang="fr-FR"/>
          </a:p>
        </p:txBody>
      </p:sp>
    </p:spTree>
    <p:extLst>
      <p:ext uri="{BB962C8B-B14F-4D97-AF65-F5344CB8AC3E}">
        <p14:creationId xmlns:p14="http://schemas.microsoft.com/office/powerpoint/2010/main" val="3698528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4DB6F4D-16B4-7213-5A83-21DD1BF00918}"/>
              </a:ext>
            </a:extLst>
          </p:cNvPr>
          <p:cNvSpPr>
            <a:spLocks noGrp="1"/>
          </p:cNvSpPr>
          <p:nvPr>
            <p:ph type="dt" sz="half" idx="10"/>
          </p:nvPr>
        </p:nvSpPr>
        <p:spPr/>
        <p:txBody>
          <a:bodyPr/>
          <a:lstStyle/>
          <a:p>
            <a:fld id="{E57FC34A-312D-9F44-8322-9F2604E4B5F5}" type="datetimeFigureOut">
              <a:rPr lang="fr-FR" smtClean="0"/>
              <a:t>10/05/2024</a:t>
            </a:fld>
            <a:endParaRPr lang="fr-FR"/>
          </a:p>
        </p:txBody>
      </p:sp>
      <p:sp>
        <p:nvSpPr>
          <p:cNvPr id="3" name="Espace réservé du pied de page 2">
            <a:extLst>
              <a:ext uri="{FF2B5EF4-FFF2-40B4-BE49-F238E27FC236}">
                <a16:creationId xmlns:a16="http://schemas.microsoft.com/office/drawing/2014/main" id="{11C9E0D6-0F0C-FC26-A5CD-953D444C035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4828D217-83F0-51F1-57C2-946C4FFA2465}"/>
              </a:ext>
            </a:extLst>
          </p:cNvPr>
          <p:cNvSpPr>
            <a:spLocks noGrp="1"/>
          </p:cNvSpPr>
          <p:nvPr>
            <p:ph type="sldNum" sz="quarter" idx="12"/>
          </p:nvPr>
        </p:nvSpPr>
        <p:spPr/>
        <p:txBody>
          <a:bodyPr/>
          <a:lstStyle/>
          <a:p>
            <a:fld id="{E5D8D4E5-5B57-F74E-87EC-4D5F44013852}" type="slidenum">
              <a:rPr lang="fr-FR" smtClean="0"/>
              <a:t>‹N°›</a:t>
            </a:fld>
            <a:endParaRPr lang="fr-FR"/>
          </a:p>
        </p:txBody>
      </p:sp>
    </p:spTree>
    <p:extLst>
      <p:ext uri="{BB962C8B-B14F-4D97-AF65-F5344CB8AC3E}">
        <p14:creationId xmlns:p14="http://schemas.microsoft.com/office/powerpoint/2010/main" val="528581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6CF546-D6E1-B572-69CE-BEE147465D8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638C531-F3FE-841C-1AE6-495FD68336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E54F4096-95B5-BCFA-E32A-E8DAE9C5BF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E1AE22D-D63F-7116-B290-651111CEC359}"/>
              </a:ext>
            </a:extLst>
          </p:cNvPr>
          <p:cNvSpPr>
            <a:spLocks noGrp="1"/>
          </p:cNvSpPr>
          <p:nvPr>
            <p:ph type="dt" sz="half" idx="10"/>
          </p:nvPr>
        </p:nvSpPr>
        <p:spPr/>
        <p:txBody>
          <a:bodyPr/>
          <a:lstStyle/>
          <a:p>
            <a:fld id="{E57FC34A-312D-9F44-8322-9F2604E4B5F5}" type="datetimeFigureOut">
              <a:rPr lang="fr-FR" smtClean="0"/>
              <a:t>10/05/2024</a:t>
            </a:fld>
            <a:endParaRPr lang="fr-FR"/>
          </a:p>
        </p:txBody>
      </p:sp>
      <p:sp>
        <p:nvSpPr>
          <p:cNvPr id="6" name="Espace réservé du pied de page 5">
            <a:extLst>
              <a:ext uri="{FF2B5EF4-FFF2-40B4-BE49-F238E27FC236}">
                <a16:creationId xmlns:a16="http://schemas.microsoft.com/office/drawing/2014/main" id="{2C629810-6367-D10C-429C-133697691F6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939F66A-F9AA-3690-3CE2-1DE1C70EC91C}"/>
              </a:ext>
            </a:extLst>
          </p:cNvPr>
          <p:cNvSpPr>
            <a:spLocks noGrp="1"/>
          </p:cNvSpPr>
          <p:nvPr>
            <p:ph type="sldNum" sz="quarter" idx="12"/>
          </p:nvPr>
        </p:nvSpPr>
        <p:spPr/>
        <p:txBody>
          <a:bodyPr/>
          <a:lstStyle/>
          <a:p>
            <a:fld id="{E5D8D4E5-5B57-F74E-87EC-4D5F44013852}" type="slidenum">
              <a:rPr lang="fr-FR" smtClean="0"/>
              <a:t>‹N°›</a:t>
            </a:fld>
            <a:endParaRPr lang="fr-FR"/>
          </a:p>
        </p:txBody>
      </p:sp>
    </p:spTree>
    <p:extLst>
      <p:ext uri="{BB962C8B-B14F-4D97-AF65-F5344CB8AC3E}">
        <p14:creationId xmlns:p14="http://schemas.microsoft.com/office/powerpoint/2010/main" val="3869013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EFA659-38C9-C43D-56A7-8C8AD5CE50C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805783A-E623-6661-1319-4122E7563C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D6DAA9B-91A3-0D20-2942-E289683F26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8BD478F-E2DB-D0DE-CF0B-10F7CB712BC8}"/>
              </a:ext>
            </a:extLst>
          </p:cNvPr>
          <p:cNvSpPr>
            <a:spLocks noGrp="1"/>
          </p:cNvSpPr>
          <p:nvPr>
            <p:ph type="dt" sz="half" idx="10"/>
          </p:nvPr>
        </p:nvSpPr>
        <p:spPr/>
        <p:txBody>
          <a:bodyPr/>
          <a:lstStyle/>
          <a:p>
            <a:fld id="{E57FC34A-312D-9F44-8322-9F2604E4B5F5}" type="datetimeFigureOut">
              <a:rPr lang="fr-FR" smtClean="0"/>
              <a:t>10/05/2024</a:t>
            </a:fld>
            <a:endParaRPr lang="fr-FR"/>
          </a:p>
        </p:txBody>
      </p:sp>
      <p:sp>
        <p:nvSpPr>
          <p:cNvPr id="6" name="Espace réservé du pied de page 5">
            <a:extLst>
              <a:ext uri="{FF2B5EF4-FFF2-40B4-BE49-F238E27FC236}">
                <a16:creationId xmlns:a16="http://schemas.microsoft.com/office/drawing/2014/main" id="{D5D98618-D05B-772A-CA3F-A023AB51253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378F8FD-2930-897F-424D-1996CD6BF851}"/>
              </a:ext>
            </a:extLst>
          </p:cNvPr>
          <p:cNvSpPr>
            <a:spLocks noGrp="1"/>
          </p:cNvSpPr>
          <p:nvPr>
            <p:ph type="sldNum" sz="quarter" idx="12"/>
          </p:nvPr>
        </p:nvSpPr>
        <p:spPr/>
        <p:txBody>
          <a:bodyPr/>
          <a:lstStyle/>
          <a:p>
            <a:fld id="{E5D8D4E5-5B57-F74E-87EC-4D5F44013852}" type="slidenum">
              <a:rPr lang="fr-FR" smtClean="0"/>
              <a:t>‹N°›</a:t>
            </a:fld>
            <a:endParaRPr lang="fr-FR"/>
          </a:p>
        </p:txBody>
      </p:sp>
    </p:spTree>
    <p:extLst>
      <p:ext uri="{BB962C8B-B14F-4D97-AF65-F5344CB8AC3E}">
        <p14:creationId xmlns:p14="http://schemas.microsoft.com/office/powerpoint/2010/main" val="2676240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63C22B5-3501-B598-761E-0BC0239C2B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33FD044-19EB-3CD0-C31F-96DBA719F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5CC879B-3840-D530-8C75-F268C2304E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7FC34A-312D-9F44-8322-9F2604E4B5F5}" type="datetimeFigureOut">
              <a:rPr lang="fr-FR" smtClean="0"/>
              <a:t>10/05/2024</a:t>
            </a:fld>
            <a:endParaRPr lang="fr-FR"/>
          </a:p>
        </p:txBody>
      </p:sp>
      <p:sp>
        <p:nvSpPr>
          <p:cNvPr id="5" name="Espace réservé du pied de page 4">
            <a:extLst>
              <a:ext uri="{FF2B5EF4-FFF2-40B4-BE49-F238E27FC236}">
                <a16:creationId xmlns:a16="http://schemas.microsoft.com/office/drawing/2014/main" id="{63E0FA6B-118D-4690-F880-5B63D7E34C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8D42F4B-A5F4-16A9-399C-B9BF32C6E6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D8D4E5-5B57-F74E-87EC-4D5F44013852}" type="slidenum">
              <a:rPr lang="fr-FR" smtClean="0"/>
              <a:t>‹N°›</a:t>
            </a:fld>
            <a:endParaRPr lang="fr-FR"/>
          </a:p>
        </p:txBody>
      </p:sp>
    </p:spTree>
    <p:extLst>
      <p:ext uri="{BB962C8B-B14F-4D97-AF65-F5344CB8AC3E}">
        <p14:creationId xmlns:p14="http://schemas.microsoft.com/office/powerpoint/2010/main" val="105520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ce réservé du numéro de diapositive 16"/>
          <p:cNvSpPr>
            <a:spLocks noGrp="1"/>
          </p:cNvSpPr>
          <p:nvPr>
            <p:ph type="sldNum" sz="quarter" idx="12"/>
          </p:nvPr>
        </p:nvSpPr>
        <p:spPr/>
        <p:txBody>
          <a:bodyPr/>
          <a:lstStyle/>
          <a:p>
            <a:pPr>
              <a:defRPr/>
            </a:pPr>
            <a:fld id="{346C302A-9C7F-F240-B8EF-22186410AACD}" type="slidenum">
              <a:rPr lang="en-US" smtClean="0"/>
              <a:pPr>
                <a:defRPr/>
              </a:pPr>
              <a:t>1</a:t>
            </a:fld>
            <a:endParaRPr lang="en-US"/>
          </a:p>
        </p:txBody>
      </p:sp>
      <p:sp>
        <p:nvSpPr>
          <p:cNvPr id="5" name="Rectangle 31">
            <a:extLst>
              <a:ext uri="{FF2B5EF4-FFF2-40B4-BE49-F238E27FC236}">
                <a16:creationId xmlns:a16="http://schemas.microsoft.com/office/drawing/2014/main" id="{7995C0A2-17B9-8BA9-495C-7C552EC8F519}"/>
              </a:ext>
            </a:extLst>
          </p:cNvPr>
          <p:cNvSpPr>
            <a:spLocks noChangeArrowheads="1"/>
          </p:cNvSpPr>
          <p:nvPr/>
        </p:nvSpPr>
        <p:spPr bwMode="auto">
          <a:xfrm>
            <a:off x="0" y="-44706"/>
            <a:ext cx="12192000" cy="936000"/>
          </a:xfrm>
          <a:prstGeom prst="rect">
            <a:avLst/>
          </a:prstGeom>
          <a:solidFill>
            <a:srgbClr val="3D9691"/>
          </a:solidFill>
          <a:ln>
            <a:noFill/>
          </a:ln>
          <a:effectLst/>
        </p:spPr>
        <p:txBody>
          <a:bodyPr wrap="square" anchor="ctr">
            <a:spAutoFit/>
          </a:bodyPr>
          <a:lstStyle/>
          <a:p>
            <a:pPr>
              <a:defRPr/>
            </a:pPr>
            <a:endParaRPr lang="en-US" sz="1600" b="1" dirty="0">
              <a:solidFill>
                <a:srgbClr val="FFFF00"/>
              </a:solidFill>
              <a:latin typeface="Arial" charset="0"/>
            </a:endParaRPr>
          </a:p>
          <a:p>
            <a:pPr>
              <a:defRPr/>
            </a:pPr>
            <a:endParaRPr lang="en-US" sz="1600" b="1" dirty="0">
              <a:solidFill>
                <a:srgbClr val="FFFF00"/>
              </a:solidFill>
              <a:latin typeface="Arial" charset="0"/>
            </a:endParaRPr>
          </a:p>
          <a:p>
            <a:pPr>
              <a:defRPr/>
            </a:pPr>
            <a:endParaRPr lang="es-ES_tradnl" sz="1600" b="1" dirty="0">
              <a:solidFill>
                <a:schemeClr val="bg1"/>
              </a:solidFill>
              <a:latin typeface="Arial" charset="0"/>
            </a:endParaRPr>
          </a:p>
        </p:txBody>
      </p:sp>
      <p:sp>
        <p:nvSpPr>
          <p:cNvPr id="29" name="Text Box 5">
            <a:extLst>
              <a:ext uri="{FF2B5EF4-FFF2-40B4-BE49-F238E27FC236}">
                <a16:creationId xmlns:a16="http://schemas.microsoft.com/office/drawing/2014/main" id="{069669AA-B58B-73EF-796E-4614E0E7AF6B}"/>
              </a:ext>
            </a:extLst>
          </p:cNvPr>
          <p:cNvSpPr txBox="1">
            <a:spLocks noChangeArrowheads="1"/>
          </p:cNvSpPr>
          <p:nvPr/>
        </p:nvSpPr>
        <p:spPr bwMode="auto">
          <a:xfrm>
            <a:off x="3586199" y="94446"/>
            <a:ext cx="5095800"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l">
              <a:spcBef>
                <a:spcPct val="50000"/>
              </a:spcBef>
              <a:defRPr/>
            </a:pPr>
            <a:r>
              <a:rPr lang="es-ES_tradnl" sz="3600" dirty="0">
                <a:solidFill>
                  <a:schemeClr val="bg1"/>
                </a:solidFill>
                <a:latin typeface="Arial"/>
                <a:cs typeface="Arial"/>
              </a:rPr>
              <a:t>Industrialización del litio</a:t>
            </a:r>
          </a:p>
        </p:txBody>
      </p:sp>
      <p:sp>
        <p:nvSpPr>
          <p:cNvPr id="3" name="Zone de texte 2">
            <a:extLst>
              <a:ext uri="{FF2B5EF4-FFF2-40B4-BE49-F238E27FC236}">
                <a16:creationId xmlns:a16="http://schemas.microsoft.com/office/drawing/2014/main" id="{405F2F86-2328-74C5-2031-5A90982F012F}"/>
              </a:ext>
            </a:extLst>
          </p:cNvPr>
          <p:cNvSpPr txBox="1"/>
          <p:nvPr/>
        </p:nvSpPr>
        <p:spPr>
          <a:xfrm>
            <a:off x="778476" y="1606382"/>
            <a:ext cx="10711248" cy="3398108"/>
          </a:xfrm>
          <a:prstGeom prst="rect">
            <a:avLst/>
          </a:prstGeom>
          <a:solidFill>
            <a:srgbClr val="7F1FAE"/>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it-CH" sz="2800" i="1" kern="1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p>
            <a:pPr algn="ctr"/>
            <a:r>
              <a:rPr lang="it-CH" sz="2800" i="1" kern="100" dirty="0">
                <a:solidFill>
                  <a:srgbClr val="FFFFFF"/>
                </a:solidFill>
                <a:effectLst/>
                <a:latin typeface="Arial" panose="020B0604020202020204" pitchFamily="34" charset="0"/>
                <a:ea typeface="Calibri" panose="020F0502020204030204" pitchFamily="34" charset="0"/>
                <a:cs typeface="Arial" panose="020B0604020202020204" pitchFamily="34" charset="0"/>
              </a:rPr>
              <a:t>Tecnologías y cadena de valor del litio</a:t>
            </a:r>
          </a:p>
          <a:p>
            <a:pPr algn="ctr"/>
            <a:endParaRPr lang="it-CH" sz="2800" i="1" kern="100" dirty="0">
              <a:solidFill>
                <a:srgbClr val="FFFFFF"/>
              </a:solidFill>
              <a:latin typeface="Arial" panose="020B0604020202020204" pitchFamily="34" charset="0"/>
              <a:ea typeface="Calibri" panose="020F0502020204030204" pitchFamily="34" charset="0"/>
              <a:cs typeface="Arial" panose="020B0604020202020204" pitchFamily="34" charset="0"/>
            </a:endParaRPr>
          </a:p>
          <a:p>
            <a:pPr algn="ctr"/>
            <a:r>
              <a:rPr lang="it-CH" sz="2800" i="1" kern="100" dirty="0">
                <a:solidFill>
                  <a:srgbClr val="FFFFFF"/>
                </a:solidFill>
                <a:effectLst/>
                <a:latin typeface="Arial" panose="020B0604020202020204" pitchFamily="34" charset="0"/>
                <a:ea typeface="Calibri" panose="020F0502020204030204" pitchFamily="34" charset="0"/>
                <a:cs typeface="Arial" panose="020B0604020202020204" pitchFamily="34" charset="0"/>
              </a:rPr>
              <a:t>I) Aguas arriba           </a:t>
            </a:r>
            <a:r>
              <a:rPr lang="it-CH" sz="2800" i="1" kern="100" dirty="0">
                <a:solidFill>
                  <a:srgbClr val="FFFFFF"/>
                </a:solidFill>
                <a:effectLst/>
                <a:latin typeface="Arial" panose="020B0604020202020204" pitchFamily="34" charset="0"/>
                <a:ea typeface="Calibri" panose="020F0502020204030204" pitchFamily="34" charset="0"/>
                <a:cs typeface="Arial" panose="020B0604020202020204" pitchFamily="34" charset="0"/>
                <a:sym typeface="Wingdings" pitchFamily="2" charset="2"/>
              </a:rPr>
              <a:t>           II) Aguas abajo</a:t>
            </a:r>
            <a:endParaRPr lang="fr-CH" sz="28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Zone de texte 16">
            <a:extLst>
              <a:ext uri="{FF2B5EF4-FFF2-40B4-BE49-F238E27FC236}">
                <a16:creationId xmlns:a16="http://schemas.microsoft.com/office/drawing/2014/main" id="{E1CFF689-2350-EB5E-808B-8B4205265104}"/>
              </a:ext>
            </a:extLst>
          </p:cNvPr>
          <p:cNvSpPr txBox="1"/>
          <p:nvPr/>
        </p:nvSpPr>
        <p:spPr>
          <a:xfrm>
            <a:off x="790832" y="3552595"/>
            <a:ext cx="10711248" cy="1070061"/>
          </a:xfrm>
          <a:prstGeom prst="rect">
            <a:avLst/>
          </a:prstGeom>
          <a:gradFill>
            <a:gsLst>
              <a:gs pos="22000">
                <a:srgbClr val="0432FF"/>
              </a:gs>
              <a:gs pos="39000">
                <a:srgbClr val="00B6DD"/>
              </a:gs>
              <a:gs pos="53000">
                <a:schemeClr val="accent1">
                  <a:lumMod val="45000"/>
                  <a:lumOff val="55000"/>
                </a:schemeClr>
              </a:gs>
              <a:gs pos="79000">
                <a:srgbClr val="FFC000"/>
              </a:gs>
              <a:gs pos="89000">
                <a:srgbClr val="C00000"/>
              </a:gs>
            </a:gsLst>
            <a:lin ang="10800000" scaled="0"/>
          </a:gra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s-ES" sz="2400" b="1" kern="100" dirty="0">
                <a:solidFill>
                  <a:srgbClr val="FFFFFF"/>
                </a:solidFill>
                <a:effectLst/>
                <a:latin typeface="Times New Roman" panose="02020603050405020304" pitchFamily="18" charset="0"/>
                <a:ea typeface="Calibri" panose="020F0502020204030204" pitchFamily="34" charset="0"/>
              </a:rPr>
              <a:t>Extracción	   Purificación	      Fabricación	Elaboración	  Producción</a:t>
            </a:r>
            <a:endParaRPr lang="fr-CH" sz="2400" kern="100" dirty="0">
              <a:latin typeface="Times New Roman" panose="02020603050405020304" pitchFamily="18" charset="0"/>
              <a:ea typeface="Calibri" panose="020F0502020204030204" pitchFamily="34" charset="0"/>
            </a:endParaRPr>
          </a:p>
          <a:p>
            <a:r>
              <a:rPr lang="es-ES" sz="2400" b="1" kern="100" dirty="0">
                <a:solidFill>
                  <a:srgbClr val="FFFFFF"/>
                </a:solidFill>
                <a:effectLst/>
                <a:latin typeface="Times New Roman" panose="02020603050405020304" pitchFamily="18" charset="0"/>
                <a:ea typeface="Calibri" panose="020F0502020204030204" pitchFamily="34" charset="0"/>
              </a:rPr>
              <a:t>   pureza &lt; 90%.  	&gt; 99,5%	de cátodos	    de celdas	       de baterías</a:t>
            </a:r>
            <a:endParaRPr lang="fr-CH" sz="2400" kern="100" dirty="0">
              <a:effectLst/>
              <a:latin typeface="Times New Roman" panose="02020603050405020304" pitchFamily="18" charset="0"/>
              <a:ea typeface="Calibri" panose="020F0502020204030204" pitchFamily="34" charset="0"/>
            </a:endParaRPr>
          </a:p>
        </p:txBody>
      </p:sp>
      <p:cxnSp>
        <p:nvCxnSpPr>
          <p:cNvPr id="6" name="Connecteur droit avec flèche 5">
            <a:extLst>
              <a:ext uri="{FF2B5EF4-FFF2-40B4-BE49-F238E27FC236}">
                <a16:creationId xmlns:a16="http://schemas.microsoft.com/office/drawing/2014/main" id="{DDB9F282-6130-DD92-28AF-CE97A4AAF65F}"/>
              </a:ext>
            </a:extLst>
          </p:cNvPr>
          <p:cNvCxnSpPr>
            <a:cxnSpLocks/>
          </p:cNvCxnSpPr>
          <p:nvPr/>
        </p:nvCxnSpPr>
        <p:spPr>
          <a:xfrm>
            <a:off x="1184189" y="2822288"/>
            <a:ext cx="9823621"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94743F9C-76AC-3B68-488B-E38B36891C34}"/>
              </a:ext>
            </a:extLst>
          </p:cNvPr>
          <p:cNvCxnSpPr/>
          <p:nvPr/>
        </p:nvCxnSpPr>
        <p:spPr>
          <a:xfrm>
            <a:off x="5029200" y="3540240"/>
            <a:ext cx="0" cy="107006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84924488-0306-FABF-8691-A0F552AD842D}"/>
              </a:ext>
            </a:extLst>
          </p:cNvPr>
          <p:cNvCxnSpPr/>
          <p:nvPr/>
        </p:nvCxnSpPr>
        <p:spPr>
          <a:xfrm>
            <a:off x="7158681" y="3540239"/>
            <a:ext cx="0" cy="107006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4661921A-CDEF-8B70-831F-85295825A83E}"/>
              </a:ext>
            </a:extLst>
          </p:cNvPr>
          <p:cNvCxnSpPr/>
          <p:nvPr/>
        </p:nvCxnSpPr>
        <p:spPr>
          <a:xfrm>
            <a:off x="9395254" y="3540238"/>
            <a:ext cx="0" cy="107006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FEFC5347-8C20-AC92-7C97-B091C47FC069}"/>
              </a:ext>
            </a:extLst>
          </p:cNvPr>
          <p:cNvCxnSpPr/>
          <p:nvPr/>
        </p:nvCxnSpPr>
        <p:spPr>
          <a:xfrm>
            <a:off x="3093308" y="3540237"/>
            <a:ext cx="0" cy="107006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2" name="Image 1">
            <a:extLst>
              <a:ext uri="{FF2B5EF4-FFF2-40B4-BE49-F238E27FC236}">
                <a16:creationId xmlns:a16="http://schemas.microsoft.com/office/drawing/2014/main" id="{67B818CC-B424-04E4-EC5A-1690353438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504" y="88907"/>
            <a:ext cx="1354783" cy="668360"/>
          </a:xfrm>
          <a:prstGeom prst="rect">
            <a:avLst/>
          </a:prstGeom>
        </p:spPr>
      </p:pic>
    </p:spTree>
    <p:extLst>
      <p:ext uri="{BB962C8B-B14F-4D97-AF65-F5344CB8AC3E}">
        <p14:creationId xmlns:p14="http://schemas.microsoft.com/office/powerpoint/2010/main" val="169243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665205" y="773828"/>
            <a:ext cx="10861590" cy="5632311"/>
          </a:xfrm>
          <a:prstGeom prst="rect">
            <a:avLst/>
          </a:prstGeom>
          <a:noFill/>
        </p:spPr>
        <p:txBody>
          <a:bodyPr wrap="square" rtlCol="0">
            <a:spAutoFit/>
          </a:bodyPr>
          <a:lstStyle/>
          <a:p>
            <a:r>
              <a:rPr lang="es-ES" sz="1800" kern="100" dirty="0">
                <a:solidFill>
                  <a:srgbClr val="0432FF"/>
                </a:solidFill>
                <a:effectLst/>
                <a:latin typeface="Arial" panose="020B0604020202020204" pitchFamily="34" charset="0"/>
                <a:ea typeface="Calibri" panose="020F0502020204030204" pitchFamily="34" charset="0"/>
                <a:cs typeface="Arial" panose="020B0604020202020204" pitchFamily="34" charset="0"/>
              </a:rPr>
              <a:t>Frente al gran desarrollo tecnológico e industrial alcanzado a la fecha por China, Japón y Corea del Sur, las preguntas claves son: </a:t>
            </a:r>
          </a:p>
          <a:p>
            <a:endParaRPr lang="es-ES" sz="1800" kern="100" dirty="0">
              <a:solidFill>
                <a:srgbClr val="0432FF"/>
              </a:solidFill>
              <a:effectLst/>
              <a:latin typeface="Arial" panose="020B0604020202020204" pitchFamily="34" charset="0"/>
              <a:ea typeface="Calibri" panose="020F0502020204030204" pitchFamily="34" charset="0"/>
              <a:cs typeface="Arial" panose="020B0604020202020204" pitchFamily="34" charset="0"/>
            </a:endParaRPr>
          </a:p>
          <a:p>
            <a:r>
              <a:rPr lang="es-ES" sz="1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¿Qué tipos de materiales catódicos y de baterías se deben fabricar? </a:t>
            </a:r>
          </a:p>
          <a:p>
            <a:r>
              <a:rPr lang="es-ES_tradnl" sz="1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¿Cómo garantizar el suministro de grafito, cobalto, níquel, manganeso, hierro, aluminio, cobre ? </a:t>
            </a:r>
          </a:p>
          <a:p>
            <a:r>
              <a:rPr lang="es-ES_tradnl" sz="1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¿Se logrará alcanzar la tecnología y el know-how necesarios para producir baterías que sean competitivas en el mercado internacional? </a:t>
            </a:r>
          </a:p>
          <a:p>
            <a:r>
              <a:rPr lang="es-ES_tradnl" sz="1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s-ES_tradnl" kern="100" dirty="0">
                <a:solidFill>
                  <a:srgbClr val="000000"/>
                </a:solidFill>
                <a:latin typeface="Arial" panose="020B0604020202020204" pitchFamily="34" charset="0"/>
                <a:ea typeface="Calibri" panose="020F0502020204030204" pitchFamily="34" charset="0"/>
                <a:cs typeface="Arial" panose="020B0604020202020204" pitchFamily="34" charset="0"/>
              </a:rPr>
              <a:t>E</a:t>
            </a:r>
            <a:r>
              <a:rPr lang="es-ES_tradnl" sz="1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xiste un estudio del mercado nacional o a nivel latinoamericano?</a:t>
            </a:r>
          </a:p>
          <a:p>
            <a:r>
              <a:rPr lang="es-ES_tradnl" sz="1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¿Se logrará alcanzar bajos costos de producción para ser competitivos en el mercado mundial?</a:t>
            </a:r>
          </a:p>
          <a:p>
            <a:r>
              <a:rPr lang="es-ES_tradnl" kern="100" dirty="0">
                <a:solidFill>
                  <a:srgbClr val="000000"/>
                </a:solidFill>
                <a:latin typeface="Arial" panose="020B0604020202020204" pitchFamily="34" charset="0"/>
                <a:ea typeface="Calibri" panose="020F0502020204030204" pitchFamily="34" charset="0"/>
                <a:cs typeface="Arial" panose="020B0604020202020204" pitchFamily="34" charset="0"/>
              </a:rPr>
              <a:t>  El kWh de una batería  de LiCoO</a:t>
            </a:r>
            <a:r>
              <a:rPr lang="es-ES_tradnl" kern="100" baseline="-25000" dirty="0">
                <a:solidFill>
                  <a:srgbClr val="000000"/>
                </a:solidFill>
                <a:latin typeface="Arial" panose="020B0604020202020204" pitchFamily="34" charset="0"/>
                <a:ea typeface="Calibri" panose="020F0502020204030204" pitchFamily="34" charset="0"/>
                <a:cs typeface="Arial" panose="020B0604020202020204" pitchFamily="34" charset="0"/>
              </a:rPr>
              <a:t>2</a:t>
            </a:r>
            <a:r>
              <a:rPr lang="es-ES_tradnl" kern="100" dirty="0">
                <a:solidFill>
                  <a:srgbClr val="000000"/>
                </a:solidFill>
                <a:latin typeface="Arial" panose="020B0604020202020204" pitchFamily="34" charset="0"/>
                <a:ea typeface="Calibri" panose="020F0502020204030204" pitchFamily="34" charset="0"/>
                <a:cs typeface="Arial" panose="020B0604020202020204" pitchFamily="34" charset="0"/>
              </a:rPr>
              <a:t> tiene un costo de fabricación del orden de 150 $us</a:t>
            </a:r>
            <a:r>
              <a:rPr lang="es-ES_tradnl" sz="1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r>
              <a:rPr lang="es-ES_tradnl" kern="100" dirty="0">
                <a:solidFill>
                  <a:srgbClr val="000000"/>
                </a:solidFill>
                <a:latin typeface="Arial" panose="020B0604020202020204" pitchFamily="34" charset="0"/>
                <a:cs typeface="Arial" panose="020B0604020202020204" pitchFamily="34" charset="0"/>
              </a:rPr>
              <a:t>  El kWh de una batería de cátodo LiFePO</a:t>
            </a:r>
            <a:r>
              <a:rPr lang="es-ES_tradnl" kern="100" baseline="-25000" dirty="0">
                <a:solidFill>
                  <a:srgbClr val="000000"/>
                </a:solidFill>
                <a:latin typeface="Arial" panose="020B0604020202020204" pitchFamily="34" charset="0"/>
                <a:cs typeface="Arial" panose="020B0604020202020204" pitchFamily="34" charset="0"/>
              </a:rPr>
              <a:t>4</a:t>
            </a:r>
            <a:r>
              <a:rPr lang="es-ES_tradnl" kern="100" dirty="0">
                <a:solidFill>
                  <a:srgbClr val="000000"/>
                </a:solidFill>
                <a:latin typeface="Arial" panose="020B0604020202020204" pitchFamily="34" charset="0"/>
                <a:cs typeface="Arial" panose="020B0604020202020204" pitchFamily="34" charset="0"/>
              </a:rPr>
              <a:t> es de 120 $us</a:t>
            </a:r>
          </a:p>
          <a:p>
            <a:endParaRPr lang="es-ES_tradnl" sz="1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r>
              <a:rPr lang="es-ES_tradnl" kern="100" dirty="0">
                <a:solidFill>
                  <a:srgbClr val="000000"/>
                </a:solidFill>
                <a:latin typeface="Arial" panose="020B0604020202020204" pitchFamily="34" charset="0"/>
                <a:ea typeface="Calibri" panose="020F0502020204030204" pitchFamily="34" charset="0"/>
                <a:cs typeface="Arial" panose="020B0604020202020204" pitchFamily="34" charset="0"/>
              </a:rPr>
              <a:t>Las baterías para VE son de 60 kWh y de 100 kWh, tienen un costo de 9000 $us y 14000 $us, se venden entre 15.000 y 20.000  $us,  los beneficios son del orden 5000 $us. </a:t>
            </a:r>
          </a:p>
          <a:p>
            <a:endParaRPr lang="es-ES_tradnl" sz="1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r>
              <a:rPr lang="es-ES_tradnl" sz="1800" kern="100" dirty="0">
                <a:solidFill>
                  <a:srgbClr val="0432FF"/>
                </a:solidFill>
                <a:effectLst/>
                <a:latin typeface="Arial" panose="020B0604020202020204" pitchFamily="34" charset="0"/>
                <a:ea typeface="Calibri" panose="020F0502020204030204" pitchFamily="34" charset="0"/>
                <a:cs typeface="Arial" panose="020B0604020202020204" pitchFamily="34" charset="0"/>
              </a:rPr>
              <a:t>Consumo de energía eléctrica: </a:t>
            </a:r>
          </a:p>
          <a:p>
            <a:endParaRPr lang="es-ES_tradnl" sz="1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r>
              <a:rPr lang="es-ES_tradnl" kern="100" dirty="0">
                <a:solidFill>
                  <a:srgbClr val="000000"/>
                </a:solidFill>
                <a:latin typeface="Arial" panose="020B0604020202020204" pitchFamily="34" charset="0"/>
                <a:ea typeface="Calibri" panose="020F0502020204030204" pitchFamily="34" charset="0"/>
                <a:cs typeface="Arial" panose="020B0604020202020204" pitchFamily="34" charset="0"/>
              </a:rPr>
              <a:t>Se consume entre 30 y 50 kWh para la producción de 1kWh de batería de ion litio</a:t>
            </a:r>
          </a:p>
          <a:p>
            <a:r>
              <a:rPr lang="es-ES_tradnl" sz="1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La producción industrial de 1 GWh de baterías para fabricar 10.000 baterías para VE de 100 kWh necesitaría </a:t>
            </a:r>
            <a:r>
              <a:rPr lang="es-ES_tradnl" sz="1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sym typeface="Wingdings" pitchFamily="2" charset="2"/>
              </a:rPr>
              <a:t>30 a 50 GWh de energía eléctrica.</a:t>
            </a:r>
          </a:p>
        </p:txBody>
      </p:sp>
      <p:sp>
        <p:nvSpPr>
          <p:cNvPr id="17" name="Espace réservé du numéro de diapositive 16"/>
          <p:cNvSpPr>
            <a:spLocks noGrp="1"/>
          </p:cNvSpPr>
          <p:nvPr>
            <p:ph type="sldNum" sz="quarter" idx="12"/>
          </p:nvPr>
        </p:nvSpPr>
        <p:spPr/>
        <p:txBody>
          <a:bodyPr/>
          <a:lstStyle/>
          <a:p>
            <a:pPr>
              <a:defRPr/>
            </a:pPr>
            <a:fld id="{346C302A-9C7F-F240-B8EF-22186410AACD}" type="slidenum">
              <a:rPr lang="en-US" smtClean="0"/>
              <a:pPr>
                <a:defRPr/>
              </a:pPr>
              <a:t>10</a:t>
            </a:fld>
            <a:endParaRPr lang="en-US"/>
          </a:p>
        </p:txBody>
      </p:sp>
      <p:sp>
        <p:nvSpPr>
          <p:cNvPr id="5" name="Rectangle 31">
            <a:extLst>
              <a:ext uri="{FF2B5EF4-FFF2-40B4-BE49-F238E27FC236}">
                <a16:creationId xmlns:a16="http://schemas.microsoft.com/office/drawing/2014/main" id="{7995C0A2-17B9-8BA9-495C-7C552EC8F519}"/>
              </a:ext>
            </a:extLst>
          </p:cNvPr>
          <p:cNvSpPr>
            <a:spLocks noChangeArrowheads="1"/>
          </p:cNvSpPr>
          <p:nvPr/>
        </p:nvSpPr>
        <p:spPr bwMode="auto">
          <a:xfrm>
            <a:off x="0" y="-97206"/>
            <a:ext cx="12192000" cy="774000"/>
          </a:xfrm>
          <a:prstGeom prst="rect">
            <a:avLst/>
          </a:prstGeom>
          <a:solidFill>
            <a:srgbClr val="3D9691"/>
          </a:solidFill>
          <a:ln>
            <a:noFill/>
          </a:ln>
          <a:effectLst/>
        </p:spPr>
        <p:txBody>
          <a:bodyPr wrap="square" anchor="ctr">
            <a:spAutoFit/>
          </a:bodyPr>
          <a:lstStyle/>
          <a:p>
            <a:pPr>
              <a:defRPr/>
            </a:pPr>
            <a:endParaRPr lang="en-US" sz="1600" b="1" dirty="0">
              <a:solidFill>
                <a:srgbClr val="FFFF00"/>
              </a:solidFill>
              <a:latin typeface="Arial" charset="0"/>
            </a:endParaRPr>
          </a:p>
          <a:p>
            <a:pPr>
              <a:defRPr/>
            </a:pPr>
            <a:endParaRPr lang="en-US" sz="1600" b="1" dirty="0">
              <a:solidFill>
                <a:srgbClr val="FFFF00"/>
              </a:solidFill>
              <a:latin typeface="Arial" charset="0"/>
            </a:endParaRPr>
          </a:p>
          <a:p>
            <a:pPr>
              <a:defRPr/>
            </a:pPr>
            <a:endParaRPr lang="es-ES_tradnl" sz="1600" b="1" dirty="0">
              <a:solidFill>
                <a:schemeClr val="bg1"/>
              </a:solidFill>
              <a:latin typeface="Arial" charset="0"/>
            </a:endParaRPr>
          </a:p>
        </p:txBody>
      </p:sp>
      <p:sp>
        <p:nvSpPr>
          <p:cNvPr id="29" name="Text Box 5">
            <a:extLst>
              <a:ext uri="{FF2B5EF4-FFF2-40B4-BE49-F238E27FC236}">
                <a16:creationId xmlns:a16="http://schemas.microsoft.com/office/drawing/2014/main" id="{069669AA-B58B-73EF-796E-4614E0E7AF6B}"/>
              </a:ext>
            </a:extLst>
          </p:cNvPr>
          <p:cNvSpPr txBox="1">
            <a:spLocks noChangeArrowheads="1"/>
          </p:cNvSpPr>
          <p:nvPr/>
        </p:nvSpPr>
        <p:spPr bwMode="auto">
          <a:xfrm>
            <a:off x="2726026" y="-172"/>
            <a:ext cx="673994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l">
              <a:spcBef>
                <a:spcPct val="50000"/>
              </a:spcBef>
              <a:defRPr/>
            </a:pPr>
            <a:r>
              <a:rPr lang="es-ES_tradnl" sz="3200" dirty="0">
                <a:solidFill>
                  <a:schemeClr val="bg1"/>
                </a:solidFill>
                <a:latin typeface="Arial"/>
                <a:cs typeface="Arial"/>
              </a:rPr>
              <a:t>II) Las Baterías de iones litio (LIBs) </a:t>
            </a:r>
          </a:p>
        </p:txBody>
      </p:sp>
    </p:spTree>
    <p:extLst>
      <p:ext uri="{BB962C8B-B14F-4D97-AF65-F5344CB8AC3E}">
        <p14:creationId xmlns:p14="http://schemas.microsoft.com/office/powerpoint/2010/main" val="3999264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590718" y="1253830"/>
            <a:ext cx="10861590" cy="1200329"/>
          </a:xfrm>
          <a:prstGeom prst="rect">
            <a:avLst/>
          </a:prstGeom>
          <a:noFill/>
        </p:spPr>
        <p:txBody>
          <a:bodyPr wrap="square" rtlCol="0">
            <a:spAutoFit/>
          </a:bodyPr>
          <a:lstStyle/>
          <a:p>
            <a:r>
              <a:rPr lang="es-ES_tradnl" dirty="0">
                <a:effectLst/>
                <a:latin typeface="Arial" panose="020B0604020202020204" pitchFamily="34" charset="0"/>
                <a:cs typeface="Arial" panose="020B0604020202020204" pitchFamily="34" charset="0"/>
              </a:rPr>
              <a:t>Sin grandes inversiones la industrialización del litio es sólo un sueño. Las actividades aguas abajo que se quieren desarrollar requieren un alto nivel de inversión. Las inversiones en plantas industriales de materiales catódicos, celdas y ensamblado de baterías son demasiado elevadas y difícilmente podrían ser financiadas por el Gobierno. </a:t>
            </a:r>
          </a:p>
        </p:txBody>
      </p:sp>
      <p:sp>
        <p:nvSpPr>
          <p:cNvPr id="17" name="Espace réservé du numéro de diapositive 16"/>
          <p:cNvSpPr>
            <a:spLocks noGrp="1"/>
          </p:cNvSpPr>
          <p:nvPr>
            <p:ph type="sldNum" sz="quarter" idx="12"/>
          </p:nvPr>
        </p:nvSpPr>
        <p:spPr/>
        <p:txBody>
          <a:bodyPr/>
          <a:lstStyle/>
          <a:p>
            <a:pPr>
              <a:defRPr/>
            </a:pPr>
            <a:fld id="{346C302A-9C7F-F240-B8EF-22186410AACD}" type="slidenum">
              <a:rPr lang="en-US" smtClean="0"/>
              <a:pPr>
                <a:defRPr/>
              </a:pPr>
              <a:t>11</a:t>
            </a:fld>
            <a:endParaRPr lang="en-US"/>
          </a:p>
        </p:txBody>
      </p:sp>
      <p:sp>
        <p:nvSpPr>
          <p:cNvPr id="5" name="Rectangle 31">
            <a:extLst>
              <a:ext uri="{FF2B5EF4-FFF2-40B4-BE49-F238E27FC236}">
                <a16:creationId xmlns:a16="http://schemas.microsoft.com/office/drawing/2014/main" id="{7995C0A2-17B9-8BA9-495C-7C552EC8F519}"/>
              </a:ext>
            </a:extLst>
          </p:cNvPr>
          <p:cNvSpPr>
            <a:spLocks noChangeArrowheads="1"/>
          </p:cNvSpPr>
          <p:nvPr/>
        </p:nvSpPr>
        <p:spPr bwMode="auto">
          <a:xfrm>
            <a:off x="0" y="0"/>
            <a:ext cx="12192000" cy="936000"/>
          </a:xfrm>
          <a:prstGeom prst="rect">
            <a:avLst/>
          </a:prstGeom>
          <a:solidFill>
            <a:srgbClr val="3D9691"/>
          </a:solidFill>
          <a:ln>
            <a:noFill/>
          </a:ln>
          <a:effectLst/>
        </p:spPr>
        <p:txBody>
          <a:bodyPr wrap="square" anchor="ctr">
            <a:spAutoFit/>
          </a:bodyPr>
          <a:lstStyle/>
          <a:p>
            <a:pPr>
              <a:defRPr/>
            </a:pPr>
            <a:endParaRPr lang="en-US" sz="1600" b="1" dirty="0">
              <a:solidFill>
                <a:srgbClr val="FFFF00"/>
              </a:solidFill>
              <a:latin typeface="Arial" charset="0"/>
            </a:endParaRPr>
          </a:p>
          <a:p>
            <a:pPr>
              <a:defRPr/>
            </a:pPr>
            <a:endParaRPr lang="en-US" sz="1600" b="1" dirty="0">
              <a:solidFill>
                <a:srgbClr val="FFFF00"/>
              </a:solidFill>
              <a:latin typeface="Arial" charset="0"/>
            </a:endParaRPr>
          </a:p>
          <a:p>
            <a:pPr>
              <a:defRPr/>
            </a:pPr>
            <a:endParaRPr lang="es-ES_tradnl" sz="1600" b="1" dirty="0">
              <a:solidFill>
                <a:schemeClr val="bg1"/>
              </a:solidFill>
              <a:latin typeface="Arial" charset="0"/>
            </a:endParaRPr>
          </a:p>
        </p:txBody>
      </p:sp>
      <p:sp>
        <p:nvSpPr>
          <p:cNvPr id="29" name="Text Box 5">
            <a:extLst>
              <a:ext uri="{FF2B5EF4-FFF2-40B4-BE49-F238E27FC236}">
                <a16:creationId xmlns:a16="http://schemas.microsoft.com/office/drawing/2014/main" id="{069669AA-B58B-73EF-796E-4614E0E7AF6B}"/>
              </a:ext>
            </a:extLst>
          </p:cNvPr>
          <p:cNvSpPr txBox="1">
            <a:spLocks noChangeArrowheads="1"/>
          </p:cNvSpPr>
          <p:nvPr/>
        </p:nvSpPr>
        <p:spPr bwMode="auto">
          <a:xfrm>
            <a:off x="1499286" y="120517"/>
            <a:ext cx="9193427"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l">
              <a:spcBef>
                <a:spcPct val="50000"/>
              </a:spcBef>
              <a:defRPr/>
            </a:pPr>
            <a:r>
              <a:rPr lang="es-ES_tradnl" sz="3200" dirty="0">
                <a:solidFill>
                  <a:schemeClr val="bg1"/>
                </a:solidFill>
                <a:latin typeface="Arial"/>
                <a:cs typeface="Arial"/>
              </a:rPr>
              <a:t>II) Aguas abajo: conclusiones y recomendaciones</a:t>
            </a:r>
          </a:p>
        </p:txBody>
      </p:sp>
      <p:sp>
        <p:nvSpPr>
          <p:cNvPr id="2" name="ZoneTexte 1">
            <a:extLst>
              <a:ext uri="{FF2B5EF4-FFF2-40B4-BE49-F238E27FC236}">
                <a16:creationId xmlns:a16="http://schemas.microsoft.com/office/drawing/2014/main" id="{8E0E099B-8812-A599-5FB3-FDEC01FE4AC8}"/>
              </a:ext>
            </a:extLst>
          </p:cNvPr>
          <p:cNvSpPr txBox="1"/>
          <p:nvPr/>
        </p:nvSpPr>
        <p:spPr>
          <a:xfrm>
            <a:off x="590718" y="2547612"/>
            <a:ext cx="10861590" cy="923330"/>
          </a:xfrm>
          <a:prstGeom prst="rect">
            <a:avLst/>
          </a:prstGeom>
          <a:noFill/>
        </p:spPr>
        <p:txBody>
          <a:bodyPr wrap="square" rtlCol="0">
            <a:spAutoFit/>
          </a:bodyPr>
          <a:lstStyle/>
          <a:p>
            <a:r>
              <a:rPr lang="es-ES_tradnl" dirty="0">
                <a:effectLst/>
                <a:latin typeface="Arial" panose="020B0604020202020204" pitchFamily="34" charset="0"/>
                <a:cs typeface="Arial" panose="020B0604020202020204" pitchFamily="34" charset="0"/>
              </a:rPr>
              <a:t>Se necesitará un aporte relevante de tecnología y de inversión extranjera (no tenemos) </a:t>
            </a:r>
          </a:p>
          <a:p>
            <a:r>
              <a:rPr lang="es-ES_tradnl" dirty="0">
                <a:effectLst/>
                <a:latin typeface="Arial" panose="020B0604020202020204" pitchFamily="34" charset="0"/>
                <a:cs typeface="Arial" panose="020B0604020202020204" pitchFamily="34" charset="0"/>
              </a:rPr>
              <a:t>¿Qué alternativa nos queda? Buscar alianzas estratégicas con fabricantes de baterías y vehículos eléctricos que aporten tecnologías e inversiones. </a:t>
            </a:r>
          </a:p>
        </p:txBody>
      </p:sp>
      <p:sp>
        <p:nvSpPr>
          <p:cNvPr id="3" name="ZoneTexte 2">
            <a:extLst>
              <a:ext uri="{FF2B5EF4-FFF2-40B4-BE49-F238E27FC236}">
                <a16:creationId xmlns:a16="http://schemas.microsoft.com/office/drawing/2014/main" id="{ADB31CA6-EB1D-2F6F-D746-88B775020BFC}"/>
              </a:ext>
            </a:extLst>
          </p:cNvPr>
          <p:cNvSpPr txBox="1"/>
          <p:nvPr/>
        </p:nvSpPr>
        <p:spPr>
          <a:xfrm>
            <a:off x="590718" y="3598192"/>
            <a:ext cx="10861590" cy="923330"/>
          </a:xfrm>
          <a:prstGeom prst="rect">
            <a:avLst/>
          </a:prstGeom>
          <a:noFill/>
        </p:spPr>
        <p:txBody>
          <a:bodyPr wrap="square" rtlCol="0">
            <a:spAutoFit/>
          </a:bodyPr>
          <a:lstStyle/>
          <a:p>
            <a:r>
              <a:rPr lang="es-ES_tradnl" dirty="0">
                <a:effectLst/>
                <a:latin typeface="Arial" panose="020B0604020202020204" pitchFamily="34" charset="0"/>
                <a:cs typeface="Arial" panose="020B0604020202020204" pitchFamily="34" charset="0"/>
              </a:rPr>
              <a:t>Pero, esto está sujeto a condiciones particulares (fiscales, ambientales, infraestructura, estabilidad social, seguridad jurídica, garantías de inversión) que el Gobierno y el pueblo boliviano tienen que ofrecer a las compañías extranjeras.</a:t>
            </a:r>
          </a:p>
        </p:txBody>
      </p:sp>
      <p:sp>
        <p:nvSpPr>
          <p:cNvPr id="4" name="ZoneTexte 3">
            <a:extLst>
              <a:ext uri="{FF2B5EF4-FFF2-40B4-BE49-F238E27FC236}">
                <a16:creationId xmlns:a16="http://schemas.microsoft.com/office/drawing/2014/main" id="{D67F501A-3200-B068-FDC3-FFD72E29763D}"/>
              </a:ext>
            </a:extLst>
          </p:cNvPr>
          <p:cNvSpPr txBox="1"/>
          <p:nvPr/>
        </p:nvSpPr>
        <p:spPr>
          <a:xfrm>
            <a:off x="590718" y="4697431"/>
            <a:ext cx="10861590" cy="923330"/>
          </a:xfrm>
          <a:prstGeom prst="rect">
            <a:avLst/>
          </a:prstGeom>
          <a:noFill/>
        </p:spPr>
        <p:txBody>
          <a:bodyPr wrap="square" rtlCol="0">
            <a:spAutoFit/>
          </a:bodyPr>
          <a:lstStyle/>
          <a:p>
            <a:r>
              <a:rPr lang="es-ES_tradnl" dirty="0">
                <a:latin typeface="Arial" panose="020B0604020202020204" pitchFamily="34" charset="0"/>
                <a:cs typeface="Arial" panose="020B0604020202020204" pitchFamily="34" charset="0"/>
              </a:rPr>
              <a:t>L</a:t>
            </a:r>
            <a:r>
              <a:rPr lang="es-ES_tradnl" dirty="0">
                <a:effectLst/>
                <a:latin typeface="Arial" panose="020B0604020202020204" pitchFamily="34" charset="0"/>
                <a:cs typeface="Arial" panose="020B0604020202020204" pitchFamily="34" charset="0"/>
              </a:rPr>
              <a:t>a situación de los mercados internacionales no necesariamente es la más propicia para el país por su alejada situación geográfica de los principales mercados de la industria de los vehículos eléctricos (EEUU, Europa, Asia). </a:t>
            </a:r>
            <a:endParaRPr lang="es-ES_trad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5716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40118" y="844107"/>
            <a:ext cx="9049182" cy="1384995"/>
          </a:xfrm>
          <a:prstGeom prst="rect">
            <a:avLst/>
          </a:prstGeom>
        </p:spPr>
        <p:txBody>
          <a:bodyPr wrap="square">
            <a:spAutoFit/>
          </a:bodyPr>
          <a:lstStyle/>
          <a:p>
            <a:pPr algn="l"/>
            <a:r>
              <a:rPr lang="es-ES_tradnl" sz="1920" dirty="0">
                <a:solidFill>
                  <a:srgbClr val="0000FF"/>
                </a:solidFill>
                <a:latin typeface="Verdana" panose="020B0604030504040204" pitchFamily="34" charset="0"/>
                <a:ea typeface="Verdana" panose="020B0604030504040204" pitchFamily="34" charset="0"/>
                <a:cs typeface="Verdana" panose="020B0604030504040204" pitchFamily="34" charset="0"/>
              </a:rPr>
              <a:t>La extracción de litio por evaporación: la línea de los sulfatos</a:t>
            </a:r>
            <a:endParaRPr lang="fr-FR" sz="1920" dirty="0">
              <a:solidFill>
                <a:srgbClr val="0000FF"/>
              </a:solidFill>
              <a:latin typeface="Verdana" panose="020B0604030504040204" pitchFamily="34" charset="0"/>
              <a:ea typeface="Verdana" panose="020B0604030504040204" pitchFamily="34" charset="0"/>
              <a:cs typeface="Verdana" panose="020B0604030504040204" pitchFamily="34" charset="0"/>
            </a:endParaRPr>
          </a:p>
          <a:p>
            <a:endParaRPr lang="fr-FR" sz="1440" dirty="0">
              <a:latin typeface="Verdana" panose="020B0604030504040204" pitchFamily="34" charset="0"/>
              <a:ea typeface="Verdana" panose="020B0604030504040204" pitchFamily="34" charset="0"/>
              <a:cs typeface="Verdana" panose="020B0604030504040204" pitchFamily="34" charset="0"/>
            </a:endParaRPr>
          </a:p>
          <a:p>
            <a:pPr marL="268277" indent="-268277"/>
            <a:r>
              <a:rPr lang="es-ES_tradnl" sz="1680" dirty="0">
                <a:latin typeface="Verdana" panose="020B0604030504040204" pitchFamily="34" charset="0"/>
                <a:ea typeface="Verdana" panose="020B0604030504040204" pitchFamily="34" charset="0"/>
                <a:cs typeface="Verdana" panose="020B0604030504040204" pitchFamily="34" charset="0"/>
              </a:rPr>
              <a:t>i)  Separar una parte del </a:t>
            </a:r>
            <a:r>
              <a:rPr lang="es-ES_tradnl" sz="1680" dirty="0" err="1">
                <a:latin typeface="Verdana" panose="020B0604030504040204" pitchFamily="34" charset="0"/>
                <a:ea typeface="Verdana" panose="020B0604030504040204" pitchFamily="34" charset="0"/>
                <a:cs typeface="Verdana" panose="020B0604030504040204" pitchFamily="34" charset="0"/>
              </a:rPr>
              <a:t>Na</a:t>
            </a:r>
            <a:r>
              <a:rPr lang="es-ES_tradnl" sz="1680" dirty="0">
                <a:latin typeface="Verdana" panose="020B0604030504040204" pitchFamily="34" charset="0"/>
                <a:ea typeface="Verdana" panose="020B0604030504040204" pitchFamily="34" charset="0"/>
                <a:cs typeface="Verdana" panose="020B0604030504040204" pitchFamily="34" charset="0"/>
              </a:rPr>
              <a:t>, K, Mg, B y SO</a:t>
            </a:r>
            <a:r>
              <a:rPr lang="es-ES_tradnl" sz="1680" baseline="-25000" dirty="0">
                <a:latin typeface="Verdana" panose="020B0604030504040204" pitchFamily="34" charset="0"/>
                <a:ea typeface="Verdana" panose="020B0604030504040204" pitchFamily="34" charset="0"/>
                <a:cs typeface="Verdana" panose="020B0604030504040204" pitchFamily="34" charset="0"/>
              </a:rPr>
              <a:t>4</a:t>
            </a:r>
            <a:r>
              <a:rPr lang="es-ES_tradnl" sz="1680" dirty="0">
                <a:latin typeface="Verdana" panose="020B0604030504040204" pitchFamily="34" charset="0"/>
                <a:ea typeface="Verdana" panose="020B0604030504040204" pitchFamily="34" charset="0"/>
                <a:cs typeface="Verdana" panose="020B0604030504040204" pitchFamily="34" charset="0"/>
              </a:rPr>
              <a:t> que acompañan el litio en solución </a:t>
            </a:r>
          </a:p>
          <a:p>
            <a:pPr marL="268277" indent="-268277"/>
            <a:r>
              <a:rPr lang="es-ES_tradnl" sz="1680" dirty="0">
                <a:latin typeface="Verdana" panose="020B0604030504040204" pitchFamily="34" charset="0"/>
                <a:ea typeface="Verdana" panose="020B0604030504040204" pitchFamily="34" charset="0"/>
                <a:cs typeface="Verdana" panose="020B0604030504040204" pitchFamily="34" charset="0"/>
              </a:rPr>
              <a:t>ii) Concentrar la salmuera hasta alcanzar un contenido de 5 % a 6 % de litio</a:t>
            </a:r>
          </a:p>
          <a:p>
            <a:pPr marL="268277" indent="-268277"/>
            <a:r>
              <a:rPr lang="es-ES_tradnl" sz="1680" dirty="0">
                <a:latin typeface="Verdana" panose="020B0604030504040204" pitchFamily="34" charset="0"/>
                <a:ea typeface="Verdana" panose="020B0604030504040204" pitchFamily="34" charset="0"/>
                <a:cs typeface="Verdana" panose="020B0604030504040204" pitchFamily="34" charset="0"/>
              </a:rPr>
              <a:t>iii) Precipitar sulfato de litio (Li</a:t>
            </a:r>
            <a:r>
              <a:rPr lang="es-ES_tradnl" sz="1680" baseline="-25000" dirty="0">
                <a:latin typeface="Verdana" panose="020B0604030504040204" pitchFamily="34" charset="0"/>
                <a:ea typeface="Verdana" panose="020B0604030504040204" pitchFamily="34" charset="0"/>
                <a:cs typeface="Verdana" panose="020B0604030504040204" pitchFamily="34" charset="0"/>
              </a:rPr>
              <a:t>2</a:t>
            </a:r>
            <a:r>
              <a:rPr lang="es-ES_tradnl" sz="1680" dirty="0">
                <a:latin typeface="Verdana" panose="020B0604030504040204" pitchFamily="34" charset="0"/>
                <a:ea typeface="Verdana" panose="020B0604030504040204" pitchFamily="34" charset="0"/>
                <a:cs typeface="Verdana" panose="020B0604030504040204" pitchFamily="34" charset="0"/>
              </a:rPr>
              <a:t>SO</a:t>
            </a:r>
            <a:r>
              <a:rPr lang="es-ES_tradnl" sz="1680" baseline="-25000" dirty="0">
                <a:latin typeface="Verdana" panose="020B0604030504040204" pitchFamily="34" charset="0"/>
                <a:ea typeface="Verdana" panose="020B0604030504040204" pitchFamily="34" charset="0"/>
                <a:cs typeface="Verdana" panose="020B0604030504040204" pitchFamily="34" charset="0"/>
              </a:rPr>
              <a:t>4</a:t>
            </a:r>
            <a:r>
              <a:rPr lang="es-ES_tradnl" sz="1680" dirty="0">
                <a:latin typeface="Verdana" panose="020B0604030504040204" pitchFamily="34" charset="0"/>
                <a:ea typeface="Verdana" panose="020B0604030504040204" pitchFamily="34" charset="0"/>
                <a:cs typeface="Verdana" panose="020B0604030504040204" pitchFamily="34" charset="0"/>
              </a:rPr>
              <a:t>)</a:t>
            </a:r>
            <a:endParaRPr lang="fr-FR" sz="1680" dirty="0">
              <a:latin typeface="Verdana" panose="020B0604030504040204" pitchFamily="34" charset="0"/>
              <a:ea typeface="Verdana" panose="020B0604030504040204" pitchFamily="34" charset="0"/>
              <a:cs typeface="Verdana" panose="020B0604030504040204" pitchFamily="34" charset="0"/>
            </a:endParaRPr>
          </a:p>
        </p:txBody>
      </p:sp>
      <p:sp>
        <p:nvSpPr>
          <p:cNvPr id="7" name="Espace réservé du numéro de diapositive 6"/>
          <p:cNvSpPr>
            <a:spLocks noGrp="1"/>
          </p:cNvSpPr>
          <p:nvPr>
            <p:ph type="sldNum" sz="quarter" idx="12"/>
          </p:nvPr>
        </p:nvSpPr>
        <p:spPr/>
        <p:txBody>
          <a:bodyPr/>
          <a:lstStyle/>
          <a:p>
            <a:pPr>
              <a:defRPr/>
            </a:pPr>
            <a:fld id="{346C302A-9C7F-F240-B8EF-22186410AACD}" type="slidenum">
              <a:rPr lang="en-US" smtClean="0"/>
              <a:pPr>
                <a:defRPr/>
              </a:pPr>
              <a:t>2</a:t>
            </a:fld>
            <a:endParaRPr lang="en-US" dirty="0"/>
          </a:p>
        </p:txBody>
      </p:sp>
      <p:sp>
        <p:nvSpPr>
          <p:cNvPr id="2" name="Rectangle 31">
            <a:extLst>
              <a:ext uri="{FF2B5EF4-FFF2-40B4-BE49-F238E27FC236}">
                <a16:creationId xmlns:a16="http://schemas.microsoft.com/office/drawing/2014/main" id="{05FD37B2-285D-CCBC-3F33-0ED66F463DB6}"/>
              </a:ext>
            </a:extLst>
          </p:cNvPr>
          <p:cNvSpPr>
            <a:spLocks noChangeArrowheads="1"/>
          </p:cNvSpPr>
          <p:nvPr/>
        </p:nvSpPr>
        <p:spPr bwMode="auto">
          <a:xfrm>
            <a:off x="0" y="-18170"/>
            <a:ext cx="12192000" cy="774251"/>
          </a:xfrm>
          <a:prstGeom prst="rect">
            <a:avLst/>
          </a:prstGeom>
          <a:solidFill>
            <a:srgbClr val="3D9691"/>
          </a:solidFill>
          <a:ln>
            <a:noFill/>
          </a:ln>
          <a:effectLst/>
        </p:spPr>
        <p:txBody>
          <a:bodyPr wrap="square" anchor="ctr">
            <a:spAutoFit/>
          </a:bodyPr>
          <a:lstStyle/>
          <a:p>
            <a:pPr>
              <a:defRPr/>
            </a:pPr>
            <a:endParaRPr lang="en-US" sz="1477" b="1" dirty="0">
              <a:solidFill>
                <a:srgbClr val="FFFF00"/>
              </a:solidFill>
              <a:latin typeface="Arial" charset="0"/>
            </a:endParaRPr>
          </a:p>
          <a:p>
            <a:pPr>
              <a:defRPr/>
            </a:pPr>
            <a:endParaRPr lang="en-US" sz="1477" b="1" dirty="0">
              <a:solidFill>
                <a:srgbClr val="FFFF00"/>
              </a:solidFill>
              <a:latin typeface="Arial" charset="0"/>
            </a:endParaRPr>
          </a:p>
          <a:p>
            <a:pPr>
              <a:defRPr/>
            </a:pPr>
            <a:endParaRPr lang="es-ES_tradnl" sz="1477" b="1" dirty="0">
              <a:solidFill>
                <a:schemeClr val="bg1"/>
              </a:solidFill>
              <a:latin typeface="Arial" charset="0"/>
            </a:endParaRPr>
          </a:p>
        </p:txBody>
      </p:sp>
      <p:sp>
        <p:nvSpPr>
          <p:cNvPr id="5" name="Text Box 5"/>
          <p:cNvSpPr txBox="1">
            <a:spLocks noChangeArrowheads="1"/>
          </p:cNvSpPr>
          <p:nvPr/>
        </p:nvSpPr>
        <p:spPr bwMode="auto">
          <a:xfrm>
            <a:off x="438002" y="51647"/>
            <a:ext cx="11535695"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l">
              <a:spcBef>
                <a:spcPct val="50000"/>
              </a:spcBef>
              <a:defRPr/>
            </a:pPr>
            <a:r>
              <a:rPr lang="es-ES_tradnl" sz="3200" i="1" dirty="0">
                <a:solidFill>
                  <a:srgbClr val="FFFFFF"/>
                </a:solidFill>
                <a:latin typeface="Verdana"/>
                <a:cs typeface="Verdana"/>
              </a:rPr>
              <a:t>I) Extracción de 350.000 t de KCl + 15.000 t de Li</a:t>
            </a:r>
            <a:r>
              <a:rPr lang="es-ES_tradnl" sz="3200" i="1" baseline="-25000" dirty="0">
                <a:solidFill>
                  <a:srgbClr val="FFFFFF"/>
                </a:solidFill>
                <a:latin typeface="Verdana"/>
                <a:cs typeface="Verdana"/>
              </a:rPr>
              <a:t>2</a:t>
            </a:r>
            <a:r>
              <a:rPr lang="es-ES_tradnl" sz="3200" i="1" dirty="0">
                <a:solidFill>
                  <a:srgbClr val="FFFFFF"/>
                </a:solidFill>
                <a:latin typeface="Verdana"/>
                <a:cs typeface="Verdana"/>
              </a:rPr>
              <a:t>CO</a:t>
            </a:r>
            <a:r>
              <a:rPr lang="es-ES_tradnl" sz="3200" i="1" baseline="-25000" dirty="0">
                <a:solidFill>
                  <a:srgbClr val="FFFFFF"/>
                </a:solidFill>
                <a:latin typeface="Verdana"/>
                <a:cs typeface="Verdana"/>
              </a:rPr>
              <a:t>3</a:t>
            </a:r>
          </a:p>
        </p:txBody>
      </p:sp>
      <p:sp>
        <p:nvSpPr>
          <p:cNvPr id="37" name="Flèche courbée vers le bas 36">
            <a:extLst>
              <a:ext uri="{FF2B5EF4-FFF2-40B4-BE49-F238E27FC236}">
                <a16:creationId xmlns:a16="http://schemas.microsoft.com/office/drawing/2014/main" id="{16B4F5B9-7F80-DC0C-A9A5-1E23A0A8CA1C}"/>
              </a:ext>
            </a:extLst>
          </p:cNvPr>
          <p:cNvSpPr/>
          <p:nvPr/>
        </p:nvSpPr>
        <p:spPr bwMode="auto">
          <a:xfrm>
            <a:off x="9253076" y="3134954"/>
            <a:ext cx="1225453" cy="333329"/>
          </a:xfrm>
          <a:prstGeom prst="curvedDownArrow">
            <a:avLst>
              <a:gd name="adj1" fmla="val 29010"/>
              <a:gd name="adj2" fmla="val 82146"/>
              <a:gd name="adj3" fmla="val 40654"/>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109728" tIns="54864" rIns="109728" bIns="54864" numCol="1" rtlCol="0" anchor="ctr" anchorCtr="0" compatLnSpc="1">
            <a:prstTxWarp prst="textNoShape">
              <a:avLst/>
            </a:prstTxWarp>
          </a:bodyPr>
          <a:lstStyle/>
          <a:p>
            <a:pPr algn="ctr" defTabSz="1097280" fontAlgn="base">
              <a:spcBef>
                <a:spcPct val="0"/>
              </a:spcBef>
              <a:spcAft>
                <a:spcPct val="0"/>
              </a:spcAft>
            </a:pPr>
            <a:endParaRPr lang="fr-FR" sz="2400">
              <a:latin typeface="Times New Roman" charset="0"/>
              <a:ea typeface="ＭＳ Ｐゴシック" charset="0"/>
            </a:endParaRPr>
          </a:p>
        </p:txBody>
      </p:sp>
      <p:grpSp>
        <p:nvGrpSpPr>
          <p:cNvPr id="41" name="Groupe 40">
            <a:extLst>
              <a:ext uri="{FF2B5EF4-FFF2-40B4-BE49-F238E27FC236}">
                <a16:creationId xmlns:a16="http://schemas.microsoft.com/office/drawing/2014/main" id="{04FE9112-DEFE-575A-6AB6-6F6EF138A327}"/>
              </a:ext>
            </a:extLst>
          </p:cNvPr>
          <p:cNvGrpSpPr/>
          <p:nvPr/>
        </p:nvGrpSpPr>
        <p:grpSpPr>
          <a:xfrm>
            <a:off x="490128" y="2543447"/>
            <a:ext cx="11261148" cy="3930717"/>
            <a:chOff x="490128" y="2543447"/>
            <a:chExt cx="11261148" cy="3930717"/>
          </a:xfrm>
        </p:grpSpPr>
        <p:sp>
          <p:nvSpPr>
            <p:cNvPr id="33" name="ZoneTexte 32">
              <a:extLst>
                <a:ext uri="{FF2B5EF4-FFF2-40B4-BE49-F238E27FC236}">
                  <a16:creationId xmlns:a16="http://schemas.microsoft.com/office/drawing/2014/main" id="{92153974-8172-883D-D176-C3713E07F29B}"/>
                </a:ext>
              </a:extLst>
            </p:cNvPr>
            <p:cNvSpPr txBox="1"/>
            <p:nvPr/>
          </p:nvSpPr>
          <p:spPr>
            <a:xfrm>
              <a:off x="490128" y="4609038"/>
              <a:ext cx="10855209" cy="1865126"/>
            </a:xfrm>
            <a:prstGeom prst="rect">
              <a:avLst/>
            </a:prstGeom>
            <a:solidFill>
              <a:schemeClr val="bg1"/>
            </a:solidFill>
          </p:spPr>
          <p:txBody>
            <a:bodyPr wrap="square" rtlCol="0">
              <a:spAutoFit/>
            </a:bodyPr>
            <a:lstStyle/>
            <a:p>
              <a:r>
                <a:rPr lang="es-ES_tradnl" sz="1920" dirty="0"/>
                <a:t>Volumen de salmuera:  15 millones de metros cúbicos</a:t>
              </a:r>
            </a:p>
            <a:p>
              <a:r>
                <a:rPr lang="es-ES_tradnl" sz="1920" dirty="0"/>
                <a:t>Potasio = 185.500 t;  Magnesio = 201.500 t ; SO</a:t>
              </a:r>
              <a:r>
                <a:rPr lang="es-ES_tradnl" sz="1920" baseline="-25000" dirty="0"/>
                <a:t>4</a:t>
              </a:r>
              <a:r>
                <a:rPr lang="es-ES_tradnl" sz="1920" dirty="0"/>
                <a:t> = 214.000 t</a:t>
              </a:r>
            </a:p>
            <a:p>
              <a:r>
                <a:rPr lang="es-ES_tradnl" sz="1920" dirty="0">
                  <a:solidFill>
                    <a:srgbClr val="0432FF"/>
                  </a:solidFill>
                </a:rPr>
                <a:t>Litio = 8500 t </a:t>
              </a:r>
              <a:r>
                <a:rPr lang="es-ES_tradnl" sz="1920" dirty="0">
                  <a:solidFill>
                    <a:srgbClr val="0432FF"/>
                  </a:solidFill>
                  <a:sym typeface="Wingdings" pitchFamily="2" charset="2"/>
                </a:rPr>
                <a:t> 45.000 t de carbonato de litio</a:t>
              </a:r>
            </a:p>
            <a:p>
              <a:endParaRPr lang="es-ES_tradnl" sz="1920" dirty="0">
                <a:solidFill>
                  <a:srgbClr val="0432FF"/>
                </a:solidFill>
                <a:sym typeface="Wingdings" pitchFamily="2" charset="2"/>
              </a:endParaRPr>
            </a:p>
            <a:p>
              <a:r>
                <a:rPr lang="es-ES_tradnl" sz="1920" dirty="0">
                  <a:solidFill>
                    <a:srgbClr val="0432FF"/>
                  </a:solidFill>
                  <a:sym typeface="Wingdings" pitchFamily="2" charset="2"/>
                </a:rPr>
                <a:t>Rendimiento &lt; 20%  ; con 20 % sólo se obtiene 9.000 t de carbonato de litio</a:t>
              </a:r>
            </a:p>
            <a:p>
              <a:r>
                <a:rPr lang="es-ES_tradnl" sz="1920" dirty="0">
                  <a:solidFill>
                    <a:srgbClr val="0432FF"/>
                  </a:solidFill>
                </a:rPr>
                <a:t>Entonces hay que multiplicar el volumen de salmuera por un factor 1,7  </a:t>
              </a:r>
              <a:r>
                <a:rPr lang="es-ES_tradnl" sz="1920" dirty="0">
                  <a:solidFill>
                    <a:srgbClr val="FF0000"/>
                  </a:solidFill>
                  <a:sym typeface="Wingdings" pitchFamily="2" charset="2"/>
                </a:rPr>
                <a:t> 25 millones de metros cúbicos </a:t>
              </a:r>
              <a:endParaRPr lang="es-ES_tradnl" sz="1920" i="1" dirty="0">
                <a:solidFill>
                  <a:srgbClr val="FF0000"/>
                </a:solidFill>
              </a:endParaRPr>
            </a:p>
          </p:txBody>
        </p:sp>
        <p:grpSp>
          <p:nvGrpSpPr>
            <p:cNvPr id="8" name="Groupe 7">
              <a:extLst>
                <a:ext uri="{FF2B5EF4-FFF2-40B4-BE49-F238E27FC236}">
                  <a16:creationId xmlns:a16="http://schemas.microsoft.com/office/drawing/2014/main" id="{E4D71E7C-87C5-FDD8-7BAB-634CA1FA7722}"/>
                </a:ext>
              </a:extLst>
            </p:cNvPr>
            <p:cNvGrpSpPr/>
            <p:nvPr/>
          </p:nvGrpSpPr>
          <p:grpSpPr>
            <a:xfrm>
              <a:off x="896067" y="2543447"/>
              <a:ext cx="10855209" cy="2051490"/>
              <a:chOff x="683568" y="2644704"/>
              <a:chExt cx="9046008" cy="1709575"/>
            </a:xfrm>
          </p:grpSpPr>
          <p:sp>
            <p:nvSpPr>
              <p:cNvPr id="19" name="Cube 18">
                <a:extLst>
                  <a:ext uri="{FF2B5EF4-FFF2-40B4-BE49-F238E27FC236}">
                    <a16:creationId xmlns:a16="http://schemas.microsoft.com/office/drawing/2014/main" id="{27177130-48F1-8258-7F22-55675CEB581C}"/>
                  </a:ext>
                </a:extLst>
              </p:cNvPr>
              <p:cNvSpPr/>
              <p:nvPr/>
            </p:nvSpPr>
            <p:spPr bwMode="auto">
              <a:xfrm>
                <a:off x="683568" y="3144315"/>
                <a:ext cx="1728192" cy="903424"/>
              </a:xfrm>
              <a:prstGeom prst="cube">
                <a:avLst/>
              </a:prstGeom>
              <a:noFill/>
              <a:ln w="158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109728" tIns="54864" rIns="109728" bIns="54864" numCol="1" rtlCol="0" anchor="ctr" anchorCtr="0" compatLnSpc="1">
                <a:prstTxWarp prst="textNoShape">
                  <a:avLst/>
                </a:prstTxWarp>
              </a:bodyPr>
              <a:lstStyle/>
              <a:p>
                <a:pPr algn="ctr" defTabSz="1097280" fontAlgn="base">
                  <a:spcBef>
                    <a:spcPct val="0"/>
                  </a:spcBef>
                  <a:spcAft>
                    <a:spcPct val="0"/>
                  </a:spcAft>
                </a:pPr>
                <a:endParaRPr lang="fr-FR" sz="2400" dirty="0">
                  <a:latin typeface="Times New Roman" charset="0"/>
                  <a:ea typeface="ＭＳ Ｐゴシック" charset="0"/>
                </a:endParaRPr>
              </a:p>
            </p:txBody>
          </p:sp>
          <p:grpSp>
            <p:nvGrpSpPr>
              <p:cNvPr id="6" name="Groupe 5">
                <a:extLst>
                  <a:ext uri="{FF2B5EF4-FFF2-40B4-BE49-F238E27FC236}">
                    <a16:creationId xmlns:a16="http://schemas.microsoft.com/office/drawing/2014/main" id="{0728203A-A879-122C-3D8E-F4043005E475}"/>
                  </a:ext>
                </a:extLst>
              </p:cNvPr>
              <p:cNvGrpSpPr/>
              <p:nvPr/>
            </p:nvGrpSpPr>
            <p:grpSpPr>
              <a:xfrm>
                <a:off x="683568" y="2644704"/>
                <a:ext cx="9046008" cy="1709575"/>
                <a:chOff x="683568" y="2644704"/>
                <a:chExt cx="9046008" cy="1709575"/>
              </a:xfrm>
            </p:grpSpPr>
            <p:sp>
              <p:nvSpPr>
                <p:cNvPr id="4" name="Cube 3">
                  <a:extLst>
                    <a:ext uri="{FF2B5EF4-FFF2-40B4-BE49-F238E27FC236}">
                      <a16:creationId xmlns:a16="http://schemas.microsoft.com/office/drawing/2014/main" id="{D96B245D-50AF-D59E-5934-D2B2AA8C11AA}"/>
                    </a:ext>
                  </a:extLst>
                </p:cNvPr>
                <p:cNvSpPr/>
                <p:nvPr/>
              </p:nvSpPr>
              <p:spPr bwMode="auto">
                <a:xfrm>
                  <a:off x="683568" y="3240653"/>
                  <a:ext cx="1728192" cy="792088"/>
                </a:xfrm>
                <a:prstGeom prst="cube">
                  <a:avLst/>
                </a:prstGeom>
                <a:solidFill>
                  <a:srgbClr val="00B0F0">
                    <a:alpha val="40841"/>
                  </a:srgbClr>
                </a:solidFill>
                <a:ln w="9525" cap="flat" cmpd="sng" algn="ctr">
                  <a:solidFill>
                    <a:srgbClr val="00B0F0"/>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109728" tIns="54864" rIns="109728" bIns="54864" numCol="1" rtlCol="0" anchor="ctr" anchorCtr="0" compatLnSpc="1">
                  <a:prstTxWarp prst="textNoShape">
                    <a:avLst/>
                  </a:prstTxWarp>
                </a:bodyPr>
                <a:lstStyle/>
                <a:p>
                  <a:pPr algn="ctr" defTabSz="1097280" fontAlgn="base">
                    <a:spcBef>
                      <a:spcPct val="0"/>
                    </a:spcBef>
                    <a:spcAft>
                      <a:spcPct val="0"/>
                    </a:spcAft>
                  </a:pPr>
                  <a:endParaRPr lang="fr-FR" sz="2400" dirty="0">
                    <a:latin typeface="Times New Roman" charset="0"/>
                    <a:ea typeface="ＭＳ Ｐゴシック" charset="0"/>
                  </a:endParaRPr>
                </a:p>
              </p:txBody>
            </p:sp>
            <p:sp>
              <p:nvSpPr>
                <p:cNvPr id="11" name="Cube 10">
                  <a:extLst>
                    <a:ext uri="{FF2B5EF4-FFF2-40B4-BE49-F238E27FC236}">
                      <a16:creationId xmlns:a16="http://schemas.microsoft.com/office/drawing/2014/main" id="{9092319C-0CAB-164E-823E-980A88108BCA}"/>
                    </a:ext>
                  </a:extLst>
                </p:cNvPr>
                <p:cNvSpPr/>
                <p:nvPr/>
              </p:nvSpPr>
              <p:spPr bwMode="auto">
                <a:xfrm>
                  <a:off x="2699792" y="3338246"/>
                  <a:ext cx="1728192" cy="712276"/>
                </a:xfrm>
                <a:prstGeom prst="cube">
                  <a:avLst/>
                </a:prstGeom>
                <a:solidFill>
                  <a:srgbClr val="00B0F0">
                    <a:alpha val="44000"/>
                  </a:srgb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109728" tIns="54864" rIns="109728" bIns="54864" numCol="1" rtlCol="0" anchor="ctr" anchorCtr="0" compatLnSpc="1">
                  <a:prstTxWarp prst="textNoShape">
                    <a:avLst/>
                  </a:prstTxWarp>
                </a:bodyPr>
                <a:lstStyle/>
                <a:p>
                  <a:pPr algn="ctr" defTabSz="1097280" fontAlgn="base">
                    <a:spcBef>
                      <a:spcPct val="0"/>
                    </a:spcBef>
                    <a:spcAft>
                      <a:spcPct val="0"/>
                    </a:spcAft>
                  </a:pPr>
                  <a:endParaRPr lang="fr-FR" sz="2400" dirty="0">
                    <a:latin typeface="Times New Roman" charset="0"/>
                    <a:ea typeface="ＭＳ Ｐゴシック" charset="0"/>
                  </a:endParaRPr>
                </a:p>
              </p:txBody>
            </p:sp>
            <p:sp>
              <p:nvSpPr>
                <p:cNvPr id="13" name="Cube 12">
                  <a:extLst>
                    <a:ext uri="{FF2B5EF4-FFF2-40B4-BE49-F238E27FC236}">
                      <a16:creationId xmlns:a16="http://schemas.microsoft.com/office/drawing/2014/main" id="{79878452-D93E-EE8B-0B2D-A01BBF79F466}"/>
                    </a:ext>
                  </a:extLst>
                </p:cNvPr>
                <p:cNvSpPr/>
                <p:nvPr/>
              </p:nvSpPr>
              <p:spPr bwMode="auto">
                <a:xfrm>
                  <a:off x="4760575" y="3433564"/>
                  <a:ext cx="1656183" cy="552236"/>
                </a:xfrm>
                <a:prstGeom prst="cube">
                  <a:avLst/>
                </a:prstGeom>
                <a:solidFill>
                  <a:srgbClr val="00B0F0">
                    <a:alpha val="76326"/>
                  </a:srgb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109728" tIns="54864" rIns="109728" bIns="54864" numCol="1" rtlCol="0" anchor="ctr" anchorCtr="0" compatLnSpc="1">
                  <a:prstTxWarp prst="textNoShape">
                    <a:avLst/>
                  </a:prstTxWarp>
                </a:bodyPr>
                <a:lstStyle/>
                <a:p>
                  <a:pPr algn="ctr" defTabSz="1097280" fontAlgn="base">
                    <a:spcBef>
                      <a:spcPct val="0"/>
                    </a:spcBef>
                    <a:spcAft>
                      <a:spcPct val="0"/>
                    </a:spcAft>
                  </a:pPr>
                  <a:endParaRPr lang="fr-FR" sz="2400" dirty="0">
                    <a:latin typeface="Times New Roman" charset="0"/>
                    <a:ea typeface="ＭＳ Ｐゴシック" charset="0"/>
                  </a:endParaRPr>
                </a:p>
              </p:txBody>
            </p:sp>
            <p:sp>
              <p:nvSpPr>
                <p:cNvPr id="15" name="Triangle 14">
                  <a:extLst>
                    <a:ext uri="{FF2B5EF4-FFF2-40B4-BE49-F238E27FC236}">
                      <a16:creationId xmlns:a16="http://schemas.microsoft.com/office/drawing/2014/main" id="{40BEFB04-DF2A-C8B4-273B-013F89E4AC45}"/>
                    </a:ext>
                  </a:extLst>
                </p:cNvPr>
                <p:cNvSpPr/>
                <p:nvPr/>
              </p:nvSpPr>
              <p:spPr bwMode="auto">
                <a:xfrm>
                  <a:off x="2987823" y="3653324"/>
                  <a:ext cx="1152129" cy="360446"/>
                </a:xfrm>
                <a:prstGeom prst="triangle">
                  <a:avLst/>
                </a:prstGeom>
                <a:gradFill>
                  <a:gsLst>
                    <a:gs pos="36000">
                      <a:srgbClr val="FFC000"/>
                    </a:gs>
                    <a:gs pos="51000">
                      <a:schemeClr val="bg1">
                        <a:lumMod val="65000"/>
                      </a:schemeClr>
                    </a:gs>
                  </a:gsLst>
                  <a:lin ang="18000000" scaled="0"/>
                </a:gra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109728" tIns="54864" rIns="109728" bIns="54864" numCol="1" rtlCol="0" anchor="ctr" anchorCtr="0" compatLnSpc="1">
                  <a:prstTxWarp prst="textNoShape">
                    <a:avLst/>
                  </a:prstTxWarp>
                </a:bodyPr>
                <a:lstStyle/>
                <a:p>
                  <a:pPr algn="ctr" defTabSz="1097280" fontAlgn="base">
                    <a:spcBef>
                      <a:spcPct val="0"/>
                    </a:spcBef>
                    <a:spcAft>
                      <a:spcPct val="0"/>
                    </a:spcAft>
                  </a:pPr>
                  <a:endParaRPr lang="fr-FR" sz="2400" dirty="0">
                    <a:latin typeface="Times New Roman" charset="0"/>
                    <a:ea typeface="ＭＳ Ｐゴシック" charset="0"/>
                  </a:endParaRPr>
                </a:p>
              </p:txBody>
            </p:sp>
            <p:sp>
              <p:nvSpPr>
                <p:cNvPr id="16" name="Triangle 15">
                  <a:extLst>
                    <a:ext uri="{FF2B5EF4-FFF2-40B4-BE49-F238E27FC236}">
                      <a16:creationId xmlns:a16="http://schemas.microsoft.com/office/drawing/2014/main" id="{0BE1D7F1-1DCB-0DD5-B2D4-78C404F34B74}"/>
                    </a:ext>
                  </a:extLst>
                </p:cNvPr>
                <p:cNvSpPr/>
                <p:nvPr/>
              </p:nvSpPr>
              <p:spPr bwMode="auto">
                <a:xfrm>
                  <a:off x="5048606" y="3687293"/>
                  <a:ext cx="1152129" cy="288032"/>
                </a:xfrm>
                <a:prstGeom prst="triangle">
                  <a:avLst/>
                </a:prstGeom>
                <a:gradFill>
                  <a:gsLst>
                    <a:gs pos="66000">
                      <a:srgbClr val="7030A0"/>
                    </a:gs>
                    <a:gs pos="41000">
                      <a:srgbClr val="FF0000"/>
                    </a:gs>
                    <a:gs pos="18000">
                      <a:srgbClr val="FFC000"/>
                    </a:gs>
                    <a:gs pos="87000">
                      <a:schemeClr val="bg1">
                        <a:lumMod val="65000"/>
                      </a:schemeClr>
                    </a:gs>
                  </a:gsLst>
                  <a:lin ang="21594000" scaled="0"/>
                </a:gra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109728" tIns="54864" rIns="109728" bIns="54864" numCol="1" rtlCol="0" anchor="ctr" anchorCtr="0" compatLnSpc="1">
                  <a:prstTxWarp prst="textNoShape">
                    <a:avLst/>
                  </a:prstTxWarp>
                </a:bodyPr>
                <a:lstStyle/>
                <a:p>
                  <a:pPr algn="ctr" defTabSz="1097280" fontAlgn="base">
                    <a:spcBef>
                      <a:spcPct val="0"/>
                    </a:spcBef>
                    <a:spcAft>
                      <a:spcPct val="0"/>
                    </a:spcAft>
                  </a:pPr>
                  <a:endParaRPr lang="fr-FR" sz="2400" dirty="0">
                    <a:latin typeface="Times New Roman" charset="0"/>
                    <a:ea typeface="ＭＳ Ｐゴシック" charset="0"/>
                  </a:endParaRPr>
                </a:p>
              </p:txBody>
            </p:sp>
            <p:sp>
              <p:nvSpPr>
                <p:cNvPr id="17" name="Cube 16">
                  <a:extLst>
                    <a:ext uri="{FF2B5EF4-FFF2-40B4-BE49-F238E27FC236}">
                      <a16:creationId xmlns:a16="http://schemas.microsoft.com/office/drawing/2014/main" id="{3A3E918D-424A-2258-34C6-030E180E49A2}"/>
                    </a:ext>
                  </a:extLst>
                </p:cNvPr>
                <p:cNvSpPr/>
                <p:nvPr/>
              </p:nvSpPr>
              <p:spPr bwMode="auto">
                <a:xfrm>
                  <a:off x="2699792" y="3129259"/>
                  <a:ext cx="1754124" cy="903424"/>
                </a:xfrm>
                <a:prstGeom prst="cube">
                  <a:avLst/>
                </a:prstGeom>
                <a:noFill/>
                <a:ln w="158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109728" tIns="54864" rIns="109728" bIns="54864" numCol="1" rtlCol="0" anchor="ctr" anchorCtr="0" compatLnSpc="1">
                  <a:prstTxWarp prst="textNoShape">
                    <a:avLst/>
                  </a:prstTxWarp>
                </a:bodyPr>
                <a:lstStyle/>
                <a:p>
                  <a:pPr algn="ctr" defTabSz="1097280" fontAlgn="base">
                    <a:spcBef>
                      <a:spcPct val="0"/>
                    </a:spcBef>
                    <a:spcAft>
                      <a:spcPct val="0"/>
                    </a:spcAft>
                  </a:pPr>
                  <a:endParaRPr lang="fr-FR" sz="2400" dirty="0">
                    <a:latin typeface="Times New Roman" charset="0"/>
                    <a:ea typeface="ＭＳ Ｐゴシック" charset="0"/>
                  </a:endParaRPr>
                </a:p>
              </p:txBody>
            </p:sp>
            <p:sp>
              <p:nvSpPr>
                <p:cNvPr id="18" name="Cube 17">
                  <a:extLst>
                    <a:ext uri="{FF2B5EF4-FFF2-40B4-BE49-F238E27FC236}">
                      <a16:creationId xmlns:a16="http://schemas.microsoft.com/office/drawing/2014/main" id="{8AA6E16D-7FF7-162B-48B2-88318E8FFCE6}"/>
                    </a:ext>
                  </a:extLst>
                </p:cNvPr>
                <p:cNvSpPr/>
                <p:nvPr/>
              </p:nvSpPr>
              <p:spPr bwMode="auto">
                <a:xfrm>
                  <a:off x="4760574" y="3106204"/>
                  <a:ext cx="1683634" cy="903424"/>
                </a:xfrm>
                <a:prstGeom prst="cube">
                  <a:avLst/>
                </a:prstGeom>
                <a:noFill/>
                <a:ln w="158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109728" tIns="54864" rIns="109728" bIns="54864" numCol="1" rtlCol="0" anchor="ctr" anchorCtr="0" compatLnSpc="1">
                  <a:prstTxWarp prst="textNoShape">
                    <a:avLst/>
                  </a:prstTxWarp>
                </a:bodyPr>
                <a:lstStyle/>
                <a:p>
                  <a:pPr algn="ctr" defTabSz="1097280" fontAlgn="base">
                    <a:spcBef>
                      <a:spcPct val="0"/>
                    </a:spcBef>
                    <a:spcAft>
                      <a:spcPct val="0"/>
                    </a:spcAft>
                  </a:pPr>
                  <a:endParaRPr lang="fr-FR" sz="2400" dirty="0">
                    <a:latin typeface="Times New Roman" charset="0"/>
                    <a:ea typeface="ＭＳ Ｐゴシック" charset="0"/>
                  </a:endParaRPr>
                </a:p>
              </p:txBody>
            </p:sp>
            <p:sp>
              <p:nvSpPr>
                <p:cNvPr id="14" name="Triangle 13">
                  <a:extLst>
                    <a:ext uri="{FF2B5EF4-FFF2-40B4-BE49-F238E27FC236}">
                      <a16:creationId xmlns:a16="http://schemas.microsoft.com/office/drawing/2014/main" id="{3C9E7FDB-FFD7-5718-C0FC-5C96CD6254F6}"/>
                    </a:ext>
                  </a:extLst>
                </p:cNvPr>
                <p:cNvSpPr/>
                <p:nvPr/>
              </p:nvSpPr>
              <p:spPr bwMode="auto">
                <a:xfrm>
                  <a:off x="875715" y="3575439"/>
                  <a:ext cx="1248014" cy="457302"/>
                </a:xfrm>
                <a:prstGeom prst="triangle">
                  <a:avLst>
                    <a:gd name="adj" fmla="val 49088"/>
                  </a:avLst>
                </a:prstGeom>
                <a:solidFill>
                  <a:schemeClr val="bg2"/>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109728" tIns="54864" rIns="109728" bIns="54864" numCol="1" rtlCol="0" anchor="ctr" anchorCtr="0" compatLnSpc="1">
                  <a:prstTxWarp prst="textNoShape">
                    <a:avLst/>
                  </a:prstTxWarp>
                </a:bodyPr>
                <a:lstStyle/>
                <a:p>
                  <a:pPr algn="ctr" defTabSz="1097280" fontAlgn="base">
                    <a:spcBef>
                      <a:spcPct val="0"/>
                    </a:spcBef>
                    <a:spcAft>
                      <a:spcPct val="0"/>
                    </a:spcAft>
                  </a:pPr>
                  <a:endParaRPr lang="fr-FR" sz="2400" dirty="0">
                    <a:latin typeface="Times New Roman" charset="0"/>
                    <a:ea typeface="ＭＳ Ｐゴシック" charset="0"/>
                  </a:endParaRPr>
                </a:p>
              </p:txBody>
            </p:sp>
            <p:cxnSp>
              <p:nvCxnSpPr>
                <p:cNvPr id="21" name="Connecteur en arc 20">
                  <a:extLst>
                    <a:ext uri="{FF2B5EF4-FFF2-40B4-BE49-F238E27FC236}">
                      <a16:creationId xmlns:a16="http://schemas.microsoft.com/office/drawing/2014/main" id="{C29E1844-AC24-572C-CC4F-C3B584F9D77B}"/>
                    </a:ext>
                  </a:extLst>
                </p:cNvPr>
                <p:cNvCxnSpPr>
                  <a:cxnSpLocks/>
                </p:cNvCxnSpPr>
                <p:nvPr/>
              </p:nvCxnSpPr>
              <p:spPr bwMode="auto">
                <a:xfrm rot="5400000" flipH="1" flipV="1">
                  <a:off x="3553251" y="2850597"/>
                  <a:ext cx="453325" cy="288034"/>
                </a:xfrm>
                <a:prstGeom prst="curvedConnector3">
                  <a:avLst/>
                </a:prstGeom>
                <a:solidFill>
                  <a:schemeClr val="accent1"/>
                </a:solidFill>
                <a:ln w="60325" cap="flat" cmpd="sng" algn="ctr">
                  <a:solidFill>
                    <a:srgbClr val="0070C0"/>
                  </a:solidFill>
                  <a:prstDash val="solid"/>
                  <a:round/>
                  <a:headEnd type="none" w="med" len="med"/>
                  <a:tailEnd type="triangle"/>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23" name="Connecteur en arc 22">
                  <a:extLst>
                    <a:ext uri="{FF2B5EF4-FFF2-40B4-BE49-F238E27FC236}">
                      <a16:creationId xmlns:a16="http://schemas.microsoft.com/office/drawing/2014/main" id="{470F240F-B516-D4E3-6001-AD96FBB5F609}"/>
                    </a:ext>
                  </a:extLst>
                </p:cNvPr>
                <p:cNvCxnSpPr>
                  <a:cxnSpLocks/>
                </p:cNvCxnSpPr>
                <p:nvPr/>
              </p:nvCxnSpPr>
              <p:spPr bwMode="auto">
                <a:xfrm rot="5400000" flipH="1" flipV="1">
                  <a:off x="5526409" y="2871466"/>
                  <a:ext cx="422890" cy="315484"/>
                </a:xfrm>
                <a:prstGeom prst="curvedConnector3">
                  <a:avLst/>
                </a:prstGeom>
                <a:solidFill>
                  <a:schemeClr val="accent1"/>
                </a:solidFill>
                <a:ln w="60325" cap="flat" cmpd="sng" algn="ctr">
                  <a:solidFill>
                    <a:srgbClr val="0070C0"/>
                  </a:solidFill>
                  <a:prstDash val="solid"/>
                  <a:round/>
                  <a:headEnd type="none" w="med" len="med"/>
                  <a:tailEnd type="triangle"/>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24" name="Connecteur en arc 23">
                  <a:extLst>
                    <a:ext uri="{FF2B5EF4-FFF2-40B4-BE49-F238E27FC236}">
                      <a16:creationId xmlns:a16="http://schemas.microsoft.com/office/drawing/2014/main" id="{FA80A6C9-6EE0-65AF-2D6A-71C255DEF1FB}"/>
                    </a:ext>
                  </a:extLst>
                </p:cNvPr>
                <p:cNvCxnSpPr>
                  <a:cxnSpLocks/>
                </p:cNvCxnSpPr>
                <p:nvPr/>
              </p:nvCxnSpPr>
              <p:spPr bwMode="auto">
                <a:xfrm rot="5400000" flipH="1" flipV="1">
                  <a:off x="1441982" y="2843232"/>
                  <a:ext cx="451456" cy="335976"/>
                </a:xfrm>
                <a:prstGeom prst="curvedConnector3">
                  <a:avLst/>
                </a:prstGeom>
                <a:solidFill>
                  <a:schemeClr val="accent1"/>
                </a:solidFill>
                <a:ln w="60325" cap="flat" cmpd="sng" algn="ctr">
                  <a:solidFill>
                    <a:srgbClr val="0070C0"/>
                  </a:solidFill>
                  <a:prstDash val="solid"/>
                  <a:round/>
                  <a:headEnd type="none" w="med" len="med"/>
                  <a:tailEnd type="triangle"/>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25" name="Flèche courbée vers le bas 24">
                  <a:extLst>
                    <a:ext uri="{FF2B5EF4-FFF2-40B4-BE49-F238E27FC236}">
                      <a16:creationId xmlns:a16="http://schemas.microsoft.com/office/drawing/2014/main" id="{FFCE0795-1833-7FBB-55E8-F85EC47FD295}"/>
                    </a:ext>
                  </a:extLst>
                </p:cNvPr>
                <p:cNvSpPr/>
                <p:nvPr/>
              </p:nvSpPr>
              <p:spPr bwMode="auto">
                <a:xfrm>
                  <a:off x="2267744" y="2825157"/>
                  <a:ext cx="819537" cy="339783"/>
                </a:xfrm>
                <a:prstGeom prst="curvedDownArrow">
                  <a:avLst>
                    <a:gd name="adj1" fmla="val 29010"/>
                    <a:gd name="adj2" fmla="val 82146"/>
                    <a:gd name="adj3" fmla="val 49746"/>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109728" tIns="54864" rIns="109728" bIns="54864" numCol="1" rtlCol="0" anchor="ctr" anchorCtr="0" compatLnSpc="1">
                  <a:prstTxWarp prst="textNoShape">
                    <a:avLst/>
                  </a:prstTxWarp>
                </a:bodyPr>
                <a:lstStyle/>
                <a:p>
                  <a:pPr algn="ctr" defTabSz="1097280" fontAlgn="base">
                    <a:spcBef>
                      <a:spcPct val="0"/>
                    </a:spcBef>
                    <a:spcAft>
                      <a:spcPct val="0"/>
                    </a:spcAft>
                  </a:pPr>
                  <a:endParaRPr lang="fr-FR" sz="2400">
                    <a:latin typeface="Times New Roman" charset="0"/>
                    <a:ea typeface="ＭＳ Ｐゴシック" charset="0"/>
                  </a:endParaRPr>
                </a:p>
              </p:txBody>
            </p:sp>
            <p:sp>
              <p:nvSpPr>
                <p:cNvPr id="26" name="Flèche courbée vers le bas 25">
                  <a:extLst>
                    <a:ext uri="{FF2B5EF4-FFF2-40B4-BE49-F238E27FC236}">
                      <a16:creationId xmlns:a16="http://schemas.microsoft.com/office/drawing/2014/main" id="{CE0CD04F-715D-4564-03C9-EE290706C789}"/>
                    </a:ext>
                  </a:extLst>
                </p:cNvPr>
                <p:cNvSpPr/>
                <p:nvPr/>
              </p:nvSpPr>
              <p:spPr bwMode="auto">
                <a:xfrm>
                  <a:off x="4355976" y="2825157"/>
                  <a:ext cx="819537" cy="339783"/>
                </a:xfrm>
                <a:prstGeom prst="curvedDownArrow">
                  <a:avLst>
                    <a:gd name="adj1" fmla="val 29010"/>
                    <a:gd name="adj2" fmla="val 82146"/>
                    <a:gd name="adj3" fmla="val 49746"/>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109728" tIns="54864" rIns="109728" bIns="54864" numCol="1" rtlCol="0" anchor="ctr" anchorCtr="0" compatLnSpc="1">
                  <a:prstTxWarp prst="textNoShape">
                    <a:avLst/>
                  </a:prstTxWarp>
                </a:bodyPr>
                <a:lstStyle/>
                <a:p>
                  <a:pPr algn="ctr" defTabSz="1097280" fontAlgn="base">
                    <a:spcBef>
                      <a:spcPct val="0"/>
                    </a:spcBef>
                    <a:spcAft>
                      <a:spcPct val="0"/>
                    </a:spcAft>
                  </a:pPr>
                  <a:endParaRPr lang="fr-FR" sz="2400">
                    <a:latin typeface="Times New Roman" charset="0"/>
                    <a:ea typeface="ＭＳ Ｐゴシック" charset="0"/>
                  </a:endParaRPr>
                </a:p>
              </p:txBody>
            </p:sp>
            <p:sp>
              <p:nvSpPr>
                <p:cNvPr id="27" name="Cube 26">
                  <a:extLst>
                    <a:ext uri="{FF2B5EF4-FFF2-40B4-BE49-F238E27FC236}">
                      <a16:creationId xmlns:a16="http://schemas.microsoft.com/office/drawing/2014/main" id="{467DB741-3EFE-F5F4-5E78-5182BAECE1A8}"/>
                    </a:ext>
                  </a:extLst>
                </p:cNvPr>
                <p:cNvSpPr/>
                <p:nvPr/>
              </p:nvSpPr>
              <p:spPr bwMode="auto">
                <a:xfrm>
                  <a:off x="6653379" y="3627702"/>
                  <a:ext cx="1160346" cy="364689"/>
                </a:xfrm>
                <a:prstGeom prst="cube">
                  <a:avLst/>
                </a:prstGeom>
                <a:solidFill>
                  <a:srgbClr val="00B0F0">
                    <a:alpha val="76326"/>
                  </a:srgb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109728" tIns="54864" rIns="109728" bIns="54864" numCol="1" rtlCol="0" anchor="ctr" anchorCtr="0" compatLnSpc="1">
                  <a:prstTxWarp prst="textNoShape">
                    <a:avLst/>
                  </a:prstTxWarp>
                </a:bodyPr>
                <a:lstStyle/>
                <a:p>
                  <a:pPr algn="ctr" defTabSz="1097280" fontAlgn="base">
                    <a:spcBef>
                      <a:spcPct val="0"/>
                    </a:spcBef>
                    <a:spcAft>
                      <a:spcPct val="0"/>
                    </a:spcAft>
                  </a:pPr>
                  <a:endParaRPr lang="fr-FR" sz="2400" dirty="0">
                    <a:latin typeface="Times New Roman" charset="0"/>
                    <a:ea typeface="ＭＳ Ｐゴシック" charset="0"/>
                  </a:endParaRPr>
                </a:p>
              </p:txBody>
            </p:sp>
            <p:sp>
              <p:nvSpPr>
                <p:cNvPr id="28" name="Cube 27">
                  <a:extLst>
                    <a:ext uri="{FF2B5EF4-FFF2-40B4-BE49-F238E27FC236}">
                      <a16:creationId xmlns:a16="http://schemas.microsoft.com/office/drawing/2014/main" id="{AC56CB4A-4C5A-CD28-2A42-BC8B1D5BAEC0}"/>
                    </a:ext>
                  </a:extLst>
                </p:cNvPr>
                <p:cNvSpPr/>
                <p:nvPr/>
              </p:nvSpPr>
              <p:spPr bwMode="auto">
                <a:xfrm>
                  <a:off x="6643079" y="3317951"/>
                  <a:ext cx="1179579" cy="682109"/>
                </a:xfrm>
                <a:prstGeom prst="cube">
                  <a:avLst/>
                </a:prstGeom>
                <a:noFill/>
                <a:ln w="158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109728" tIns="54864" rIns="109728" bIns="54864" numCol="1" rtlCol="0" anchor="ctr" anchorCtr="0" compatLnSpc="1">
                  <a:prstTxWarp prst="textNoShape">
                    <a:avLst/>
                  </a:prstTxWarp>
                </a:bodyPr>
                <a:lstStyle/>
                <a:p>
                  <a:pPr algn="ctr" defTabSz="1097280" fontAlgn="base">
                    <a:spcBef>
                      <a:spcPct val="0"/>
                    </a:spcBef>
                    <a:spcAft>
                      <a:spcPct val="0"/>
                    </a:spcAft>
                  </a:pPr>
                  <a:endParaRPr lang="fr-FR" sz="2400" dirty="0">
                    <a:latin typeface="Times New Roman" charset="0"/>
                    <a:ea typeface="ＭＳ Ｐゴシック" charset="0"/>
                  </a:endParaRPr>
                </a:p>
              </p:txBody>
            </p:sp>
            <p:cxnSp>
              <p:nvCxnSpPr>
                <p:cNvPr id="29" name="Connecteur en arc 28">
                  <a:extLst>
                    <a:ext uri="{FF2B5EF4-FFF2-40B4-BE49-F238E27FC236}">
                      <a16:creationId xmlns:a16="http://schemas.microsoft.com/office/drawing/2014/main" id="{7D5AF041-18A3-B97B-497A-411A505A9F43}"/>
                    </a:ext>
                  </a:extLst>
                </p:cNvPr>
                <p:cNvCxnSpPr>
                  <a:cxnSpLocks/>
                </p:cNvCxnSpPr>
                <p:nvPr/>
              </p:nvCxnSpPr>
              <p:spPr bwMode="auto">
                <a:xfrm rot="5400000" flipH="1" flipV="1">
                  <a:off x="7160408" y="3016912"/>
                  <a:ext cx="393033" cy="297556"/>
                </a:xfrm>
                <a:prstGeom prst="curvedConnector3">
                  <a:avLst/>
                </a:prstGeom>
                <a:solidFill>
                  <a:schemeClr val="accent1"/>
                </a:solidFill>
                <a:ln w="60325" cap="flat" cmpd="sng" algn="ctr">
                  <a:solidFill>
                    <a:srgbClr val="0070C0"/>
                  </a:solidFill>
                  <a:prstDash val="solid"/>
                  <a:round/>
                  <a:headEnd type="none" w="med" len="med"/>
                  <a:tailEnd type="triangle"/>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30" name="Flèche courbée vers le bas 29">
                  <a:extLst>
                    <a:ext uri="{FF2B5EF4-FFF2-40B4-BE49-F238E27FC236}">
                      <a16:creationId xmlns:a16="http://schemas.microsoft.com/office/drawing/2014/main" id="{934D556F-268F-6095-ED44-AD4375D7C2CC}"/>
                    </a:ext>
                  </a:extLst>
                </p:cNvPr>
                <p:cNvSpPr/>
                <p:nvPr/>
              </p:nvSpPr>
              <p:spPr bwMode="auto">
                <a:xfrm>
                  <a:off x="6228184" y="2969173"/>
                  <a:ext cx="819537" cy="339783"/>
                </a:xfrm>
                <a:prstGeom prst="curvedDownArrow">
                  <a:avLst>
                    <a:gd name="adj1" fmla="val 29010"/>
                    <a:gd name="adj2" fmla="val 82146"/>
                    <a:gd name="adj3" fmla="val 49746"/>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109728" tIns="54864" rIns="109728" bIns="54864" numCol="1" rtlCol="0" anchor="ctr" anchorCtr="0" compatLnSpc="1">
                  <a:prstTxWarp prst="textNoShape">
                    <a:avLst/>
                  </a:prstTxWarp>
                </a:bodyPr>
                <a:lstStyle/>
                <a:p>
                  <a:pPr algn="ctr" defTabSz="1097280" fontAlgn="base">
                    <a:spcBef>
                      <a:spcPct val="0"/>
                    </a:spcBef>
                    <a:spcAft>
                      <a:spcPct val="0"/>
                    </a:spcAft>
                  </a:pPr>
                  <a:endParaRPr lang="fr-FR" sz="2400">
                    <a:latin typeface="Times New Roman" charset="0"/>
                    <a:ea typeface="ＭＳ Ｐゴシック" charset="0"/>
                  </a:endParaRPr>
                </a:p>
              </p:txBody>
            </p:sp>
            <p:sp>
              <p:nvSpPr>
                <p:cNvPr id="31" name="ZoneTexte 30">
                  <a:extLst>
                    <a:ext uri="{FF2B5EF4-FFF2-40B4-BE49-F238E27FC236}">
                      <a16:creationId xmlns:a16="http://schemas.microsoft.com/office/drawing/2014/main" id="{2FD20638-BF81-7DDF-81CA-22DA144B85F8}"/>
                    </a:ext>
                  </a:extLst>
                </p:cNvPr>
                <p:cNvSpPr txBox="1"/>
                <p:nvPr/>
              </p:nvSpPr>
              <p:spPr>
                <a:xfrm>
                  <a:off x="683568" y="4031114"/>
                  <a:ext cx="9046008" cy="323165"/>
                </a:xfrm>
                <a:prstGeom prst="rect">
                  <a:avLst/>
                </a:prstGeom>
                <a:noFill/>
              </p:spPr>
              <p:txBody>
                <a:bodyPr wrap="square" rtlCol="0">
                  <a:spAutoFit/>
                </a:bodyPr>
                <a:lstStyle/>
                <a:p>
                  <a:r>
                    <a:rPr lang="fr-FR" sz="1920" dirty="0"/>
                    <a:t>         </a:t>
                  </a:r>
                  <a:r>
                    <a:rPr lang="fr-FR" sz="1920" dirty="0" err="1"/>
                    <a:t>NaCl</a:t>
                  </a:r>
                  <a:r>
                    <a:rPr lang="fr-FR" sz="1920" dirty="0"/>
                    <a:t>                               </a:t>
                  </a:r>
                  <a:r>
                    <a:rPr lang="fr-FR" sz="1920" dirty="0" err="1"/>
                    <a:t>NaCl+KCl</a:t>
                  </a:r>
                  <a:r>
                    <a:rPr lang="fr-FR" sz="1920" dirty="0"/>
                    <a:t>                      MgSO</a:t>
                  </a:r>
                  <a:r>
                    <a:rPr lang="fr-FR" sz="1920" baseline="-25000" dirty="0"/>
                    <a:t>4</a:t>
                  </a:r>
                  <a:r>
                    <a:rPr lang="fr-FR" sz="1920" dirty="0"/>
                    <a:t>+K</a:t>
                  </a:r>
                  <a:r>
                    <a:rPr lang="fr-FR" sz="1920" baseline="-25000" dirty="0"/>
                    <a:t>2</a:t>
                  </a:r>
                  <a:r>
                    <a:rPr lang="fr-FR" sz="1920" dirty="0"/>
                    <a:t>SO</a:t>
                  </a:r>
                  <a:r>
                    <a:rPr lang="fr-FR" sz="1920" baseline="-25000" dirty="0"/>
                    <a:t>4</a:t>
                  </a:r>
                  <a:r>
                    <a:rPr lang="fr-FR" sz="1920" dirty="0"/>
                    <a:t>+MgCl              Li</a:t>
                  </a:r>
                  <a:r>
                    <a:rPr lang="fr-FR" sz="1920" baseline="-25000" dirty="0"/>
                    <a:t>2</a:t>
                  </a:r>
                  <a:r>
                    <a:rPr lang="fr-FR" sz="1920" dirty="0"/>
                    <a:t>SO</a:t>
                  </a:r>
                  <a:r>
                    <a:rPr lang="fr-FR" sz="1920" baseline="-25000" dirty="0"/>
                    <a:t>4 </a:t>
                  </a:r>
                  <a:r>
                    <a:rPr lang="fr-FR" sz="1920" dirty="0"/>
                    <a:t>          </a:t>
                  </a:r>
                  <a:r>
                    <a:rPr lang="es-ES_tradnl" sz="1920" dirty="0"/>
                    <a:t>Salmuera residual</a:t>
                  </a:r>
                  <a:endParaRPr lang="es-ES_tradnl" sz="1920" baseline="-25000" dirty="0"/>
                </a:p>
              </p:txBody>
            </p:sp>
            <p:sp>
              <p:nvSpPr>
                <p:cNvPr id="22" name="ZoneTexte 21">
                  <a:extLst>
                    <a:ext uri="{FF2B5EF4-FFF2-40B4-BE49-F238E27FC236}">
                      <a16:creationId xmlns:a16="http://schemas.microsoft.com/office/drawing/2014/main" id="{A42A50B5-5243-8FE8-3644-C62D55EF8A0F}"/>
                    </a:ext>
                  </a:extLst>
                </p:cNvPr>
                <p:cNvSpPr txBox="1"/>
                <p:nvPr/>
              </p:nvSpPr>
              <p:spPr>
                <a:xfrm>
                  <a:off x="1215141" y="2656385"/>
                  <a:ext cx="485176" cy="292388"/>
                </a:xfrm>
                <a:prstGeom prst="rect">
                  <a:avLst/>
                </a:prstGeom>
                <a:noFill/>
              </p:spPr>
              <p:txBody>
                <a:bodyPr wrap="none" rtlCol="0">
                  <a:spAutoFit/>
                </a:bodyPr>
                <a:lstStyle/>
                <a:p>
                  <a:r>
                    <a:rPr lang="fr-FR" sz="1680" dirty="0"/>
                    <a:t>H</a:t>
                  </a:r>
                  <a:r>
                    <a:rPr lang="fr-FR" sz="1680" baseline="-25000" dirty="0"/>
                    <a:t>2</a:t>
                  </a:r>
                  <a:r>
                    <a:rPr lang="es-ES_tradnl" sz="1680" dirty="0"/>
                    <a:t> </a:t>
                  </a:r>
                  <a:r>
                    <a:rPr lang="fr-FR" sz="1680" dirty="0"/>
                    <a:t>O</a:t>
                  </a:r>
                </a:p>
              </p:txBody>
            </p:sp>
            <p:sp>
              <p:nvSpPr>
                <p:cNvPr id="34" name="ZoneTexte 33">
                  <a:extLst>
                    <a:ext uri="{FF2B5EF4-FFF2-40B4-BE49-F238E27FC236}">
                      <a16:creationId xmlns:a16="http://schemas.microsoft.com/office/drawing/2014/main" id="{88A35EEE-94F5-3E53-B92E-F26DB33FA959}"/>
                    </a:ext>
                  </a:extLst>
                </p:cNvPr>
                <p:cNvSpPr txBox="1"/>
                <p:nvPr/>
              </p:nvSpPr>
              <p:spPr>
                <a:xfrm>
                  <a:off x="5314392" y="2685854"/>
                  <a:ext cx="485176" cy="292388"/>
                </a:xfrm>
                <a:prstGeom prst="rect">
                  <a:avLst/>
                </a:prstGeom>
                <a:noFill/>
              </p:spPr>
              <p:txBody>
                <a:bodyPr wrap="none" rtlCol="0">
                  <a:spAutoFit/>
                </a:bodyPr>
                <a:lstStyle/>
                <a:p>
                  <a:r>
                    <a:rPr lang="fr-FR" sz="1680" dirty="0"/>
                    <a:t>H</a:t>
                  </a:r>
                  <a:r>
                    <a:rPr lang="fr-FR" sz="1680" baseline="-25000" dirty="0"/>
                    <a:t>2</a:t>
                  </a:r>
                  <a:r>
                    <a:rPr lang="es-ES_tradnl" sz="1680" dirty="0"/>
                    <a:t> </a:t>
                  </a:r>
                  <a:r>
                    <a:rPr lang="fr-FR" sz="1680" dirty="0"/>
                    <a:t>O</a:t>
                  </a:r>
                </a:p>
              </p:txBody>
            </p:sp>
            <p:sp>
              <p:nvSpPr>
                <p:cNvPr id="35" name="ZoneTexte 34">
                  <a:extLst>
                    <a:ext uri="{FF2B5EF4-FFF2-40B4-BE49-F238E27FC236}">
                      <a16:creationId xmlns:a16="http://schemas.microsoft.com/office/drawing/2014/main" id="{55464130-7218-35E1-984B-D36BD28D0E4A}"/>
                    </a:ext>
                  </a:extLst>
                </p:cNvPr>
                <p:cNvSpPr txBox="1"/>
                <p:nvPr/>
              </p:nvSpPr>
              <p:spPr>
                <a:xfrm>
                  <a:off x="3284894" y="2644704"/>
                  <a:ext cx="485176" cy="292388"/>
                </a:xfrm>
                <a:prstGeom prst="rect">
                  <a:avLst/>
                </a:prstGeom>
                <a:noFill/>
              </p:spPr>
              <p:txBody>
                <a:bodyPr wrap="none" rtlCol="0">
                  <a:spAutoFit/>
                </a:bodyPr>
                <a:lstStyle/>
                <a:p>
                  <a:r>
                    <a:rPr lang="fr-FR" sz="1680" dirty="0"/>
                    <a:t>H</a:t>
                  </a:r>
                  <a:r>
                    <a:rPr lang="fr-FR" sz="1680" baseline="-25000" dirty="0"/>
                    <a:t>2</a:t>
                  </a:r>
                  <a:r>
                    <a:rPr lang="es-ES_tradnl" sz="1680" dirty="0"/>
                    <a:t> </a:t>
                  </a:r>
                  <a:r>
                    <a:rPr lang="fr-FR" sz="1680" dirty="0"/>
                    <a:t>O</a:t>
                  </a:r>
                </a:p>
              </p:txBody>
            </p:sp>
            <p:sp>
              <p:nvSpPr>
                <p:cNvPr id="36" name="ZoneTexte 35">
                  <a:extLst>
                    <a:ext uri="{FF2B5EF4-FFF2-40B4-BE49-F238E27FC236}">
                      <a16:creationId xmlns:a16="http://schemas.microsoft.com/office/drawing/2014/main" id="{7849F8EC-AD3E-6375-6917-E1D8B5361C84}"/>
                    </a:ext>
                  </a:extLst>
                </p:cNvPr>
                <p:cNvSpPr txBox="1"/>
                <p:nvPr/>
              </p:nvSpPr>
              <p:spPr>
                <a:xfrm>
                  <a:off x="7003230" y="2703678"/>
                  <a:ext cx="944703" cy="292388"/>
                </a:xfrm>
                <a:prstGeom prst="rect">
                  <a:avLst/>
                </a:prstGeom>
                <a:noFill/>
              </p:spPr>
              <p:txBody>
                <a:bodyPr wrap="none" rtlCol="0">
                  <a:spAutoFit/>
                </a:bodyPr>
                <a:lstStyle/>
                <a:p>
                  <a:r>
                    <a:rPr lang="fr-FR" sz="1680" dirty="0"/>
                    <a:t>H</a:t>
                  </a:r>
                  <a:r>
                    <a:rPr lang="fr-FR" sz="1680" baseline="-25000" dirty="0"/>
                    <a:t>2</a:t>
                  </a:r>
                  <a:r>
                    <a:rPr lang="es-ES_tradnl" sz="1680" dirty="0"/>
                    <a:t> </a:t>
                  </a:r>
                  <a:r>
                    <a:rPr lang="fr-FR" sz="1680" dirty="0"/>
                    <a:t>O (90%)</a:t>
                  </a:r>
                </a:p>
              </p:txBody>
            </p:sp>
          </p:grpSp>
        </p:grpSp>
        <p:sp>
          <p:nvSpPr>
            <p:cNvPr id="10" name="Triangle 9">
              <a:extLst>
                <a:ext uri="{FF2B5EF4-FFF2-40B4-BE49-F238E27FC236}">
                  <a16:creationId xmlns:a16="http://schemas.microsoft.com/office/drawing/2014/main" id="{E325E877-CD0C-20CC-5A13-C4F27297B259}"/>
                </a:ext>
              </a:extLst>
            </p:cNvPr>
            <p:cNvSpPr/>
            <p:nvPr/>
          </p:nvSpPr>
          <p:spPr bwMode="auto">
            <a:xfrm>
              <a:off x="8154472" y="3840089"/>
              <a:ext cx="1098605" cy="285909"/>
            </a:xfrm>
            <a:prstGeom prst="triangle">
              <a:avLst>
                <a:gd name="adj" fmla="val 56884"/>
              </a:avLst>
            </a:prstGeom>
            <a:gradFill>
              <a:gsLst>
                <a:gs pos="26000">
                  <a:schemeClr val="bg2"/>
                </a:gs>
                <a:gs pos="76000">
                  <a:srgbClr val="FF0000"/>
                </a:gs>
                <a:gs pos="67000">
                  <a:schemeClr val="bg1"/>
                </a:gs>
                <a:gs pos="18000">
                  <a:srgbClr val="FFC000"/>
                </a:gs>
                <a:gs pos="88000">
                  <a:schemeClr val="bg1">
                    <a:lumMod val="65000"/>
                  </a:schemeClr>
                </a:gs>
              </a:gsLst>
              <a:lin ang="21594000" scaled="0"/>
            </a:gra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109728" tIns="54864" rIns="109728" bIns="54864" numCol="1" rtlCol="0" anchor="ctr" anchorCtr="0" compatLnSpc="1">
              <a:prstTxWarp prst="textNoShape">
                <a:avLst/>
              </a:prstTxWarp>
            </a:bodyPr>
            <a:lstStyle/>
            <a:p>
              <a:pPr algn="ctr" defTabSz="1097280" fontAlgn="base">
                <a:spcBef>
                  <a:spcPct val="0"/>
                </a:spcBef>
                <a:spcAft>
                  <a:spcPct val="0"/>
                </a:spcAft>
              </a:pPr>
              <a:endParaRPr lang="fr-FR" sz="2400" dirty="0">
                <a:latin typeface="Times New Roman" charset="0"/>
                <a:ea typeface="ＭＳ Ｐゴシック" charset="0"/>
              </a:endParaRPr>
            </a:p>
          </p:txBody>
        </p:sp>
        <p:sp>
          <p:nvSpPr>
            <p:cNvPr id="12" name="Cube 11">
              <a:extLst>
                <a:ext uri="{FF2B5EF4-FFF2-40B4-BE49-F238E27FC236}">
                  <a16:creationId xmlns:a16="http://schemas.microsoft.com/office/drawing/2014/main" id="{E5703330-3D61-4F4E-58C4-B56635734895}"/>
                </a:ext>
              </a:extLst>
            </p:cNvPr>
            <p:cNvSpPr/>
            <p:nvPr/>
          </p:nvSpPr>
          <p:spPr bwMode="auto">
            <a:xfrm>
              <a:off x="9991621" y="3764231"/>
              <a:ext cx="1392415" cy="437627"/>
            </a:xfrm>
            <a:prstGeom prst="cube">
              <a:avLst/>
            </a:prstGeom>
            <a:solidFill>
              <a:schemeClr val="accent5">
                <a:lumMod val="75000"/>
                <a:alpha val="76326"/>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109728" tIns="54864" rIns="109728" bIns="54864" numCol="1" rtlCol="0" anchor="ctr" anchorCtr="0" compatLnSpc="1">
              <a:prstTxWarp prst="textNoShape">
                <a:avLst/>
              </a:prstTxWarp>
            </a:bodyPr>
            <a:lstStyle/>
            <a:p>
              <a:pPr algn="ctr" defTabSz="1097280" fontAlgn="base">
                <a:spcBef>
                  <a:spcPct val="0"/>
                </a:spcBef>
                <a:spcAft>
                  <a:spcPct val="0"/>
                </a:spcAft>
              </a:pPr>
              <a:endParaRPr lang="fr-FR" sz="2400" dirty="0">
                <a:latin typeface="Times New Roman" charset="0"/>
                <a:ea typeface="ＭＳ Ｐゴシック" charset="0"/>
              </a:endParaRPr>
            </a:p>
          </p:txBody>
        </p:sp>
        <p:sp>
          <p:nvSpPr>
            <p:cNvPr id="20" name="Cube 19">
              <a:extLst>
                <a:ext uri="{FF2B5EF4-FFF2-40B4-BE49-F238E27FC236}">
                  <a16:creationId xmlns:a16="http://schemas.microsoft.com/office/drawing/2014/main" id="{55C0E22E-38FA-889A-39F3-D9714EFF4577}"/>
                </a:ext>
              </a:extLst>
            </p:cNvPr>
            <p:cNvSpPr/>
            <p:nvPr/>
          </p:nvSpPr>
          <p:spPr bwMode="auto">
            <a:xfrm>
              <a:off x="9979261" y="3392529"/>
              <a:ext cx="1415495" cy="818531"/>
            </a:xfrm>
            <a:prstGeom prst="cube">
              <a:avLst/>
            </a:prstGeom>
            <a:noFill/>
            <a:ln w="158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109728" tIns="54864" rIns="109728" bIns="54864" numCol="1" rtlCol="0" anchor="ctr" anchorCtr="0" compatLnSpc="1">
              <a:prstTxWarp prst="textNoShape">
                <a:avLst/>
              </a:prstTxWarp>
            </a:bodyPr>
            <a:lstStyle/>
            <a:p>
              <a:pPr algn="ctr" defTabSz="1097280" fontAlgn="base">
                <a:spcBef>
                  <a:spcPct val="0"/>
                </a:spcBef>
                <a:spcAft>
                  <a:spcPct val="0"/>
                </a:spcAft>
              </a:pPr>
              <a:endParaRPr lang="fr-FR" sz="2400" dirty="0">
                <a:latin typeface="Times New Roman" charset="0"/>
                <a:ea typeface="ＭＳ Ｐゴシック" charset="0"/>
              </a:endParaRPr>
            </a:p>
          </p:txBody>
        </p:sp>
        <p:sp>
          <p:nvSpPr>
            <p:cNvPr id="38" name="Demi-tour 37">
              <a:extLst>
                <a:ext uri="{FF2B5EF4-FFF2-40B4-BE49-F238E27FC236}">
                  <a16:creationId xmlns:a16="http://schemas.microsoft.com/office/drawing/2014/main" id="{5C6691C4-04C7-7079-2AF2-992BAB004A6A}"/>
                </a:ext>
              </a:extLst>
            </p:cNvPr>
            <p:cNvSpPr/>
            <p:nvPr/>
          </p:nvSpPr>
          <p:spPr>
            <a:xfrm>
              <a:off x="608391" y="2811159"/>
              <a:ext cx="625263" cy="1793903"/>
            </a:xfrm>
            <a:prstGeom prst="uturnArrow">
              <a:avLst>
                <a:gd name="adj1" fmla="val 27618"/>
                <a:gd name="adj2" fmla="val 20504"/>
                <a:gd name="adj3" fmla="val 30771"/>
                <a:gd name="adj4" fmla="val 45436"/>
                <a:gd name="adj5" fmla="val 2805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0" name="ZoneTexte 39">
              <a:extLst>
                <a:ext uri="{FF2B5EF4-FFF2-40B4-BE49-F238E27FC236}">
                  <a16:creationId xmlns:a16="http://schemas.microsoft.com/office/drawing/2014/main" id="{0CE2B5CB-A789-8477-6044-B5A011EA46B0}"/>
                </a:ext>
              </a:extLst>
            </p:cNvPr>
            <p:cNvSpPr txBox="1"/>
            <p:nvPr/>
          </p:nvSpPr>
          <p:spPr>
            <a:xfrm>
              <a:off x="10307915" y="2916926"/>
              <a:ext cx="1337226" cy="369332"/>
            </a:xfrm>
            <a:prstGeom prst="rect">
              <a:avLst/>
            </a:prstGeom>
            <a:noFill/>
          </p:spPr>
          <p:txBody>
            <a:bodyPr wrap="none" rtlCol="0">
              <a:spAutoFit/>
            </a:bodyPr>
            <a:lstStyle/>
            <a:p>
              <a:r>
                <a:rPr lang="fr-FR" dirty="0"/>
                <a:t> 70% </a:t>
              </a:r>
              <a:r>
                <a:rPr lang="es-ES_tradnl" dirty="0"/>
                <a:t>de litio</a:t>
              </a:r>
            </a:p>
          </p:txBody>
        </p:sp>
      </p:grpSp>
    </p:spTree>
    <p:extLst>
      <p:ext uri="{BB962C8B-B14F-4D97-AF65-F5344CB8AC3E}">
        <p14:creationId xmlns:p14="http://schemas.microsoft.com/office/powerpoint/2010/main" val="2404480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9533" y="833276"/>
            <a:ext cx="5983559" cy="2913105"/>
          </a:xfrm>
          <a:prstGeom prst="rect">
            <a:avLst/>
          </a:prstGeom>
        </p:spPr>
        <p:txBody>
          <a:bodyPr wrap="square">
            <a:spAutoFit/>
          </a:bodyPr>
          <a:lstStyle/>
          <a:p>
            <a:pPr algn="l"/>
            <a:r>
              <a:rPr lang="es-ES_tradnl" sz="2160" dirty="0">
                <a:solidFill>
                  <a:schemeClr val="accent6"/>
                </a:solidFill>
                <a:latin typeface="Arial"/>
                <a:cs typeface="Arial"/>
              </a:rPr>
              <a:t>  </a:t>
            </a:r>
            <a:r>
              <a:rPr lang="es-ES_tradnl" sz="2160" dirty="0">
                <a:latin typeface="Arial"/>
                <a:cs typeface="Arial"/>
              </a:rPr>
              <a:t>Hasta fines del 2018 (Planta Industrial de KCl)</a:t>
            </a:r>
          </a:p>
          <a:p>
            <a:pPr algn="l"/>
            <a:endParaRPr lang="es-ES_tradnl" sz="1050" dirty="0">
              <a:latin typeface="Arial"/>
              <a:cs typeface="Arial"/>
            </a:endParaRPr>
          </a:p>
          <a:p>
            <a:pPr marL="457182" indent="-457182">
              <a:buFont typeface="+mj-lt"/>
              <a:buAutoNum type="arabicPeriod"/>
            </a:pPr>
            <a:r>
              <a:rPr lang="es-ES_tradnl" sz="2160" dirty="0">
                <a:solidFill>
                  <a:srgbClr val="0432FF"/>
                </a:solidFill>
                <a:latin typeface="Arial"/>
                <a:cs typeface="Arial"/>
              </a:rPr>
              <a:t>Se construyeron 160 piscinas</a:t>
            </a:r>
          </a:p>
          <a:p>
            <a:pPr marL="457182" indent="-457182">
              <a:buFont typeface="+mj-lt"/>
              <a:buAutoNum type="arabicPeriod"/>
            </a:pPr>
            <a:r>
              <a:rPr lang="es-ES_tradnl" sz="2160" dirty="0">
                <a:solidFill>
                  <a:srgbClr val="0432FF"/>
                </a:solidFill>
                <a:latin typeface="Arial"/>
                <a:cs typeface="Arial"/>
              </a:rPr>
              <a:t>Sobre una superficie de 25 km</a:t>
            </a:r>
            <a:r>
              <a:rPr lang="es-ES_tradnl" sz="2160" baseline="30000" dirty="0">
                <a:solidFill>
                  <a:srgbClr val="0432FF"/>
                </a:solidFill>
                <a:latin typeface="Arial"/>
                <a:cs typeface="Arial"/>
              </a:rPr>
              <a:t>2</a:t>
            </a:r>
          </a:p>
          <a:p>
            <a:pPr marL="457182" indent="-457182">
              <a:buFont typeface="+mj-lt"/>
              <a:buAutoNum type="arabicPeriod"/>
            </a:pPr>
            <a:r>
              <a:rPr lang="es-ES_tradnl" sz="2160" dirty="0">
                <a:solidFill>
                  <a:srgbClr val="0432FF"/>
                </a:solidFill>
                <a:latin typeface="Arial"/>
                <a:cs typeface="Arial"/>
              </a:rPr>
              <a:t>Son 20 líneas, cada línea tiene 8 piscinas</a:t>
            </a:r>
          </a:p>
          <a:p>
            <a:pPr marL="457182" indent="-457182">
              <a:buFont typeface="+mj-lt"/>
              <a:buAutoNum type="arabicPeriod"/>
            </a:pPr>
            <a:r>
              <a:rPr lang="es-ES_tradnl" sz="2160" dirty="0">
                <a:solidFill>
                  <a:srgbClr val="0432FF"/>
                </a:solidFill>
                <a:latin typeface="Arial"/>
                <a:cs typeface="Arial"/>
              </a:rPr>
              <a:t>Las piscinas mas grandes son de 30 hectáreas (0,3 km</a:t>
            </a:r>
            <a:r>
              <a:rPr lang="es-ES_tradnl" sz="2160" baseline="30000" dirty="0">
                <a:solidFill>
                  <a:srgbClr val="0432FF"/>
                </a:solidFill>
                <a:latin typeface="Arial"/>
                <a:cs typeface="Arial"/>
              </a:rPr>
              <a:t>2</a:t>
            </a:r>
            <a:r>
              <a:rPr lang="es-ES_tradnl" sz="2160" dirty="0">
                <a:solidFill>
                  <a:srgbClr val="0432FF"/>
                </a:solidFill>
                <a:latin typeface="Arial"/>
                <a:cs typeface="Arial"/>
              </a:rPr>
              <a:t>)</a:t>
            </a:r>
          </a:p>
          <a:p>
            <a:pPr marL="457182" indent="-457182">
              <a:buFont typeface="+mj-lt"/>
              <a:buAutoNum type="arabicPeriod"/>
            </a:pPr>
            <a:r>
              <a:rPr lang="es-ES_tradnl" sz="2160" dirty="0">
                <a:solidFill>
                  <a:srgbClr val="0432FF"/>
                </a:solidFill>
                <a:latin typeface="Arial"/>
                <a:cs typeface="Arial"/>
              </a:rPr>
              <a:t>90 piscinas fueron impermeabilizadas</a:t>
            </a:r>
          </a:p>
          <a:p>
            <a:pPr marL="457182" indent="-457182">
              <a:buFont typeface="+mj-lt"/>
              <a:buAutoNum type="arabicPeriod"/>
            </a:pPr>
            <a:r>
              <a:rPr lang="es-ES_tradnl" sz="2160" dirty="0">
                <a:solidFill>
                  <a:srgbClr val="0432FF"/>
                </a:solidFill>
                <a:latin typeface="Arial"/>
                <a:cs typeface="Arial"/>
              </a:rPr>
              <a:t>70 piscinas en preparación</a:t>
            </a:r>
          </a:p>
        </p:txBody>
      </p:sp>
      <p:sp>
        <p:nvSpPr>
          <p:cNvPr id="4" name="Espace réservé du numéro de diapositive 3"/>
          <p:cNvSpPr>
            <a:spLocks noGrp="1"/>
          </p:cNvSpPr>
          <p:nvPr>
            <p:ph type="sldNum" sz="quarter" idx="12"/>
          </p:nvPr>
        </p:nvSpPr>
        <p:spPr/>
        <p:txBody>
          <a:bodyPr/>
          <a:lstStyle/>
          <a:p>
            <a:pPr>
              <a:defRPr/>
            </a:pPr>
            <a:fld id="{346C302A-9C7F-F240-B8EF-22186410AACD}" type="slidenum">
              <a:rPr lang="en-US" smtClean="0"/>
              <a:pPr>
                <a:defRPr/>
              </a:pPr>
              <a:t>3</a:t>
            </a:fld>
            <a:endParaRPr lang="en-US" dirty="0"/>
          </a:p>
        </p:txBody>
      </p:sp>
      <p:pic>
        <p:nvPicPr>
          <p:cNvPr id="3" name="Image 2" descr="Piscines1.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03092" y="840732"/>
            <a:ext cx="5099803" cy="3437857"/>
          </a:xfrm>
          <a:prstGeom prst="rect">
            <a:avLst/>
          </a:prstGeom>
        </p:spPr>
      </p:pic>
      <p:sp>
        <p:nvSpPr>
          <p:cNvPr id="2" name="Rectangle 31">
            <a:extLst>
              <a:ext uri="{FF2B5EF4-FFF2-40B4-BE49-F238E27FC236}">
                <a16:creationId xmlns:a16="http://schemas.microsoft.com/office/drawing/2014/main" id="{F6011B53-1867-2F11-F49D-83379CE2E1D6}"/>
              </a:ext>
            </a:extLst>
          </p:cNvPr>
          <p:cNvSpPr>
            <a:spLocks noChangeArrowheads="1"/>
          </p:cNvSpPr>
          <p:nvPr/>
        </p:nvSpPr>
        <p:spPr bwMode="auto">
          <a:xfrm>
            <a:off x="0" y="-18170"/>
            <a:ext cx="12192000" cy="774251"/>
          </a:xfrm>
          <a:prstGeom prst="rect">
            <a:avLst/>
          </a:prstGeom>
          <a:solidFill>
            <a:srgbClr val="3D9691"/>
          </a:solidFill>
          <a:ln>
            <a:noFill/>
          </a:ln>
          <a:effectLst/>
        </p:spPr>
        <p:txBody>
          <a:bodyPr wrap="square" anchor="ctr">
            <a:spAutoFit/>
          </a:bodyPr>
          <a:lstStyle/>
          <a:p>
            <a:pPr>
              <a:defRPr/>
            </a:pPr>
            <a:endParaRPr lang="en-US" sz="1477" b="1" dirty="0">
              <a:solidFill>
                <a:srgbClr val="FFFF00"/>
              </a:solidFill>
              <a:latin typeface="Arial" charset="0"/>
            </a:endParaRPr>
          </a:p>
          <a:p>
            <a:pPr>
              <a:defRPr/>
            </a:pPr>
            <a:endParaRPr lang="en-US" sz="1477" b="1" dirty="0">
              <a:solidFill>
                <a:srgbClr val="FFFF00"/>
              </a:solidFill>
              <a:latin typeface="Arial" charset="0"/>
            </a:endParaRPr>
          </a:p>
          <a:p>
            <a:pPr>
              <a:defRPr/>
            </a:pPr>
            <a:endParaRPr lang="es-ES_tradnl" sz="1477" b="1" dirty="0">
              <a:solidFill>
                <a:schemeClr val="bg1"/>
              </a:solidFill>
              <a:latin typeface="Arial" charset="0"/>
            </a:endParaRPr>
          </a:p>
        </p:txBody>
      </p:sp>
      <p:sp>
        <p:nvSpPr>
          <p:cNvPr id="51205" name="Text Box 5"/>
          <p:cNvSpPr txBox="1">
            <a:spLocks noChangeArrowheads="1"/>
          </p:cNvSpPr>
          <p:nvPr/>
        </p:nvSpPr>
        <p:spPr bwMode="auto">
          <a:xfrm>
            <a:off x="1853514" y="59025"/>
            <a:ext cx="8835081"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l">
              <a:spcBef>
                <a:spcPct val="50000"/>
              </a:spcBef>
              <a:defRPr/>
            </a:pPr>
            <a:r>
              <a:rPr lang="es-ES_tradnl" sz="3200" dirty="0">
                <a:solidFill>
                  <a:schemeClr val="bg1"/>
                </a:solidFill>
                <a:latin typeface="Arial"/>
                <a:cs typeface="Arial"/>
              </a:rPr>
              <a:t>Piscinas de evaporación para 350.000 t de KCl</a:t>
            </a:r>
          </a:p>
        </p:txBody>
      </p:sp>
      <p:sp>
        <p:nvSpPr>
          <p:cNvPr id="6" name="ZoneTexte 5">
            <a:extLst>
              <a:ext uri="{FF2B5EF4-FFF2-40B4-BE49-F238E27FC236}">
                <a16:creationId xmlns:a16="http://schemas.microsoft.com/office/drawing/2014/main" id="{8BA5AC00-8827-E75D-923F-592ADCC7AAEF}"/>
              </a:ext>
            </a:extLst>
          </p:cNvPr>
          <p:cNvSpPr txBox="1"/>
          <p:nvPr/>
        </p:nvSpPr>
        <p:spPr>
          <a:xfrm>
            <a:off x="5859452" y="4363240"/>
            <a:ext cx="6332547" cy="2262158"/>
          </a:xfrm>
          <a:prstGeom prst="rect">
            <a:avLst/>
          </a:prstGeom>
          <a:noFill/>
        </p:spPr>
        <p:txBody>
          <a:bodyPr wrap="square" rtlCol="0">
            <a:spAutoFit/>
          </a:bodyPr>
          <a:lstStyle/>
          <a:p>
            <a:r>
              <a:rPr lang="es-ES_tradnl" sz="2000" dirty="0">
                <a:latin typeface="Arial" panose="020B0604020202020204" pitchFamily="34" charset="0"/>
                <a:cs typeface="Arial" panose="020B0604020202020204" pitchFamily="34" charset="0"/>
              </a:rPr>
              <a:t>En 2023 YLB ha producido </a:t>
            </a:r>
          </a:p>
          <a:p>
            <a:endParaRPr lang="es-ES_tradnl" sz="1100" dirty="0">
              <a:latin typeface="Arial" panose="020B0604020202020204" pitchFamily="34" charset="0"/>
              <a:cs typeface="Arial" panose="020B0604020202020204" pitchFamily="34" charset="0"/>
            </a:endParaRPr>
          </a:p>
          <a:p>
            <a:pPr marL="285750" indent="-285750">
              <a:buFont typeface="Wingdings" pitchFamily="2" charset="2"/>
              <a:buChar char="n"/>
            </a:pPr>
            <a:r>
              <a:rPr lang="es-ES_tradnl" sz="2000" dirty="0">
                <a:latin typeface="Arial" panose="020B0604020202020204" pitchFamily="34" charset="0"/>
                <a:cs typeface="Arial" panose="020B0604020202020204" pitchFamily="34" charset="0"/>
              </a:rPr>
              <a:t>75.000 t de KCl  (sólo el 20% de su capacidad)</a:t>
            </a:r>
          </a:p>
          <a:p>
            <a:pPr marL="285750" indent="-285750">
              <a:buFont typeface="Wingdings" pitchFamily="2" charset="2"/>
              <a:buChar char="n"/>
            </a:pPr>
            <a:r>
              <a:rPr lang="es-ES_tradnl" sz="2000" dirty="0">
                <a:latin typeface="Arial" panose="020B0604020202020204" pitchFamily="34" charset="0"/>
                <a:cs typeface="Arial" panose="020B0604020202020204" pitchFamily="34" charset="0"/>
              </a:rPr>
              <a:t>948 t de Li</a:t>
            </a:r>
            <a:r>
              <a:rPr lang="es-ES_tradnl" sz="2000" baseline="-25000" dirty="0">
                <a:latin typeface="Arial" panose="020B0604020202020204" pitchFamily="34" charset="0"/>
                <a:cs typeface="Arial" panose="020B0604020202020204" pitchFamily="34" charset="0"/>
              </a:rPr>
              <a:t>2</a:t>
            </a:r>
            <a:r>
              <a:rPr lang="es-ES_tradnl" sz="2000" dirty="0">
                <a:latin typeface="Arial" panose="020B0604020202020204" pitchFamily="34" charset="0"/>
                <a:cs typeface="Arial" panose="020B0604020202020204" pitchFamily="34" charset="0"/>
              </a:rPr>
              <a:t>CO</a:t>
            </a:r>
            <a:r>
              <a:rPr lang="es-ES_tradnl" sz="2000" baseline="-25000" dirty="0">
                <a:latin typeface="Arial" panose="020B0604020202020204" pitchFamily="34" charset="0"/>
                <a:cs typeface="Arial" panose="020B0604020202020204" pitchFamily="34" charset="0"/>
              </a:rPr>
              <a:t>3 </a:t>
            </a:r>
            <a:r>
              <a:rPr lang="es-ES_tradnl" sz="2000" dirty="0">
                <a:latin typeface="Arial" panose="020B0604020202020204" pitchFamily="34" charset="0"/>
                <a:cs typeface="Arial" panose="020B0604020202020204" pitchFamily="34" charset="0"/>
              </a:rPr>
              <a:t>, (planta Piloto escalada a 1000 t) </a:t>
            </a:r>
          </a:p>
          <a:p>
            <a:endParaRPr lang="fr-FR" sz="1000" dirty="0">
              <a:latin typeface="Arial" panose="020B0604020202020204" pitchFamily="34" charset="0"/>
              <a:cs typeface="Arial" panose="020B0604020202020204" pitchFamily="34" charset="0"/>
            </a:endParaRPr>
          </a:p>
          <a:p>
            <a:r>
              <a:rPr lang="es-ES_tradnl" sz="2000" dirty="0">
                <a:latin typeface="Arial" panose="020B0604020202020204" pitchFamily="34" charset="0"/>
                <a:cs typeface="Arial" panose="020B0604020202020204" pitchFamily="34" charset="0"/>
              </a:rPr>
              <a:t>Ministro Molina informa:  4.000 t de Li</a:t>
            </a:r>
            <a:r>
              <a:rPr lang="es-ES_tradnl" sz="2000" baseline="-25000" dirty="0">
                <a:latin typeface="Arial" panose="020B0604020202020204" pitchFamily="34" charset="0"/>
                <a:cs typeface="Arial" panose="020B0604020202020204" pitchFamily="34" charset="0"/>
              </a:rPr>
              <a:t>2</a:t>
            </a:r>
            <a:r>
              <a:rPr lang="es-ES_tradnl" sz="2000" dirty="0">
                <a:latin typeface="Arial" panose="020B0604020202020204" pitchFamily="34" charset="0"/>
                <a:cs typeface="Arial" panose="020B0604020202020204" pitchFamily="34" charset="0"/>
              </a:rPr>
              <a:t>CO</a:t>
            </a:r>
            <a:r>
              <a:rPr lang="es-ES_tradnl" sz="2000" baseline="-25000" dirty="0">
                <a:latin typeface="Arial" panose="020B0604020202020204" pitchFamily="34" charset="0"/>
                <a:cs typeface="Arial" panose="020B0604020202020204" pitchFamily="34" charset="0"/>
              </a:rPr>
              <a:t>3</a:t>
            </a:r>
            <a:r>
              <a:rPr lang="es-ES_tradnl" sz="2000" dirty="0">
                <a:latin typeface="Arial" panose="020B0604020202020204" pitchFamily="34" charset="0"/>
                <a:cs typeface="Arial" panose="020B0604020202020204" pitchFamily="34" charset="0"/>
              </a:rPr>
              <a:t> para 2024</a:t>
            </a:r>
          </a:p>
          <a:p>
            <a:r>
              <a:rPr lang="es-ES_tradnl" sz="2000" dirty="0">
                <a:latin typeface="Arial" panose="020B0604020202020204" pitchFamily="34" charset="0"/>
                <a:cs typeface="Arial" panose="020B0604020202020204" pitchFamily="34" charset="0"/>
              </a:rPr>
              <a:t>Sólo estarían funcionando 9 líneas (se espera una producción de 157.500 t de KCl para 2024)</a:t>
            </a:r>
          </a:p>
        </p:txBody>
      </p:sp>
      <p:sp>
        <p:nvSpPr>
          <p:cNvPr id="7" name="Rectangle 6">
            <a:extLst>
              <a:ext uri="{FF2B5EF4-FFF2-40B4-BE49-F238E27FC236}">
                <a16:creationId xmlns:a16="http://schemas.microsoft.com/office/drawing/2014/main" id="{FBF42C02-D8CC-FA5D-2C1C-04769E7E28FD}"/>
              </a:ext>
            </a:extLst>
          </p:cNvPr>
          <p:cNvSpPr/>
          <p:nvPr/>
        </p:nvSpPr>
        <p:spPr>
          <a:xfrm>
            <a:off x="219533" y="3454991"/>
            <a:ext cx="5639919" cy="3083921"/>
          </a:xfrm>
          <a:prstGeom prst="rect">
            <a:avLst/>
          </a:prstGeom>
        </p:spPr>
        <p:txBody>
          <a:bodyPr wrap="square">
            <a:spAutoFit/>
          </a:bodyPr>
          <a:lstStyle/>
          <a:p>
            <a:endParaRPr lang="es-ES_tradnl" sz="2160" dirty="0">
              <a:solidFill>
                <a:schemeClr val="accent6"/>
              </a:solidFill>
              <a:latin typeface="Arial"/>
              <a:cs typeface="Arial"/>
            </a:endParaRPr>
          </a:p>
          <a:p>
            <a:r>
              <a:rPr lang="es-ES_tradnl" sz="2160" dirty="0">
                <a:latin typeface="Arial"/>
                <a:cs typeface="Arial"/>
              </a:rPr>
              <a:t>15 millones de metros cúbicos de salmuera</a:t>
            </a:r>
          </a:p>
          <a:p>
            <a:r>
              <a:rPr lang="es-ES_tradnl" sz="2160" dirty="0">
                <a:solidFill>
                  <a:srgbClr val="0432FF"/>
                </a:solidFill>
                <a:latin typeface="Arial"/>
                <a:cs typeface="Arial"/>
              </a:rPr>
              <a:t>Cada línea procesa 750.000  m</a:t>
            </a:r>
            <a:r>
              <a:rPr lang="es-ES_tradnl" sz="2160" baseline="30000" dirty="0">
                <a:solidFill>
                  <a:srgbClr val="0432FF"/>
                </a:solidFill>
                <a:latin typeface="Arial"/>
                <a:cs typeface="Arial"/>
              </a:rPr>
              <a:t>3</a:t>
            </a:r>
          </a:p>
          <a:p>
            <a:r>
              <a:rPr lang="es-ES_tradnl" sz="2160" dirty="0">
                <a:solidFill>
                  <a:srgbClr val="0432FF"/>
                </a:solidFill>
                <a:latin typeface="Arial"/>
                <a:cs typeface="Arial"/>
              </a:rPr>
              <a:t>De cada línea se extrae 17.500 t de KCl </a:t>
            </a:r>
          </a:p>
          <a:p>
            <a:r>
              <a:rPr lang="es-ES_tradnl" sz="2160" dirty="0">
                <a:solidFill>
                  <a:srgbClr val="0432FF"/>
                </a:solidFill>
                <a:latin typeface="Arial"/>
                <a:cs typeface="Arial"/>
              </a:rPr>
              <a:t>y 450 t de carbonato de litio</a:t>
            </a:r>
          </a:p>
          <a:p>
            <a:endParaRPr lang="es-ES_tradnl" sz="2160" dirty="0">
              <a:solidFill>
                <a:schemeClr val="accent6"/>
              </a:solidFill>
              <a:latin typeface="Arial"/>
              <a:cs typeface="Arial"/>
            </a:endParaRPr>
          </a:p>
          <a:p>
            <a:r>
              <a:rPr lang="es-ES_tradnl" sz="2160" dirty="0">
                <a:solidFill>
                  <a:srgbClr val="FF0000"/>
                </a:solidFill>
                <a:latin typeface="Arial"/>
                <a:cs typeface="Arial"/>
              </a:rPr>
              <a:t>Planta Piloto de KCl = 12.000 t por año</a:t>
            </a:r>
          </a:p>
          <a:p>
            <a:r>
              <a:rPr lang="es-ES_tradnl" sz="2160" dirty="0">
                <a:solidFill>
                  <a:srgbClr val="FF0000"/>
                </a:solidFill>
                <a:latin typeface="Arial"/>
                <a:cs typeface="Arial"/>
              </a:rPr>
              <a:t>Planta Piloto de Li</a:t>
            </a:r>
            <a:r>
              <a:rPr lang="es-ES_tradnl" sz="2160" baseline="-25000" dirty="0">
                <a:solidFill>
                  <a:srgbClr val="FF0000"/>
                </a:solidFill>
                <a:latin typeface="Arial"/>
                <a:cs typeface="Arial"/>
              </a:rPr>
              <a:t>2</a:t>
            </a:r>
            <a:r>
              <a:rPr lang="es-ES_tradnl" sz="2160" dirty="0">
                <a:solidFill>
                  <a:srgbClr val="FF0000"/>
                </a:solidFill>
                <a:latin typeface="Arial"/>
                <a:cs typeface="Arial"/>
              </a:rPr>
              <a:t>CO</a:t>
            </a:r>
            <a:r>
              <a:rPr lang="es-ES_tradnl" sz="2160" baseline="-25000" dirty="0">
                <a:solidFill>
                  <a:srgbClr val="FF0000"/>
                </a:solidFill>
                <a:latin typeface="Arial"/>
                <a:cs typeface="Arial"/>
              </a:rPr>
              <a:t>3</a:t>
            </a:r>
            <a:r>
              <a:rPr lang="es-ES_tradnl" sz="2160" dirty="0">
                <a:solidFill>
                  <a:srgbClr val="FF0000"/>
                </a:solidFill>
                <a:latin typeface="Arial"/>
                <a:cs typeface="Arial"/>
              </a:rPr>
              <a:t> = 480 t por año </a:t>
            </a:r>
          </a:p>
          <a:p>
            <a:pPr algn="l"/>
            <a:endParaRPr lang="es-ES_tradnl" sz="2160" dirty="0">
              <a:solidFill>
                <a:schemeClr val="accent6"/>
              </a:solidFill>
              <a:latin typeface="Arial"/>
              <a:cs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1"/>
          <p:cNvSpPr>
            <a:spLocks noChangeArrowheads="1"/>
          </p:cNvSpPr>
          <p:nvPr/>
        </p:nvSpPr>
        <p:spPr bwMode="auto">
          <a:xfrm>
            <a:off x="0" y="-6498"/>
            <a:ext cx="12192000" cy="774251"/>
          </a:xfrm>
          <a:prstGeom prst="rect">
            <a:avLst/>
          </a:prstGeom>
          <a:solidFill>
            <a:srgbClr val="3D9691"/>
          </a:solidFill>
          <a:ln>
            <a:noFill/>
          </a:ln>
          <a:effectLst/>
        </p:spPr>
        <p:txBody>
          <a:bodyPr wrap="square" anchor="ctr">
            <a:spAutoFit/>
          </a:bodyPr>
          <a:lstStyle/>
          <a:p>
            <a:pPr>
              <a:defRPr/>
            </a:pPr>
            <a:endParaRPr lang="en-US" sz="1477" b="1" dirty="0">
              <a:solidFill>
                <a:srgbClr val="FFFF00"/>
              </a:solidFill>
              <a:latin typeface="Arial" charset="0"/>
            </a:endParaRPr>
          </a:p>
          <a:p>
            <a:pPr>
              <a:defRPr/>
            </a:pPr>
            <a:endParaRPr lang="en-US" sz="1477" b="1" dirty="0">
              <a:solidFill>
                <a:srgbClr val="FFFF00"/>
              </a:solidFill>
              <a:latin typeface="Arial" charset="0"/>
            </a:endParaRPr>
          </a:p>
          <a:p>
            <a:pPr>
              <a:defRPr/>
            </a:pPr>
            <a:endParaRPr lang="es-ES_tradnl" sz="1477" b="1" dirty="0">
              <a:solidFill>
                <a:schemeClr val="bg1"/>
              </a:solidFill>
              <a:latin typeface="Arial" charset="0"/>
            </a:endParaRPr>
          </a:p>
        </p:txBody>
      </p:sp>
      <p:sp>
        <p:nvSpPr>
          <p:cNvPr id="4" name="Espace réservé du numéro de diapositive 3"/>
          <p:cNvSpPr>
            <a:spLocks noGrp="1"/>
          </p:cNvSpPr>
          <p:nvPr>
            <p:ph type="sldNum" sz="quarter" idx="12"/>
          </p:nvPr>
        </p:nvSpPr>
        <p:spPr/>
        <p:txBody>
          <a:bodyPr/>
          <a:lstStyle/>
          <a:p>
            <a:pPr>
              <a:defRPr/>
            </a:pPr>
            <a:fld id="{346C302A-9C7F-F240-B8EF-22186410AACD}" type="slidenum">
              <a:rPr lang="en-US" smtClean="0"/>
              <a:pPr>
                <a:defRPr/>
              </a:pPr>
              <a:t>4</a:t>
            </a:fld>
            <a:endParaRPr lang="en-US"/>
          </a:p>
        </p:txBody>
      </p:sp>
      <p:pic>
        <p:nvPicPr>
          <p:cNvPr id="2" name="Image 1">
            <a:extLst>
              <a:ext uri="{FF2B5EF4-FFF2-40B4-BE49-F238E27FC236}">
                <a16:creationId xmlns:a16="http://schemas.microsoft.com/office/drawing/2014/main" id="{1D2BE4ED-82E7-03FC-7704-A9CCCF5550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24670" y="1611940"/>
            <a:ext cx="8209356" cy="4854654"/>
          </a:xfrm>
          <a:prstGeom prst="rect">
            <a:avLst/>
          </a:prstGeom>
        </p:spPr>
      </p:pic>
      <p:sp>
        <p:nvSpPr>
          <p:cNvPr id="7" name="Rectangle avec flèche vers le bas 6">
            <a:extLst>
              <a:ext uri="{FF2B5EF4-FFF2-40B4-BE49-F238E27FC236}">
                <a16:creationId xmlns:a16="http://schemas.microsoft.com/office/drawing/2014/main" id="{6A2FEFE0-CDA0-A927-AF01-96CD46A9C412}"/>
              </a:ext>
            </a:extLst>
          </p:cNvPr>
          <p:cNvSpPr/>
          <p:nvPr/>
        </p:nvSpPr>
        <p:spPr bwMode="auto">
          <a:xfrm>
            <a:off x="9277251" y="1101454"/>
            <a:ext cx="1086299" cy="933786"/>
          </a:xfrm>
          <a:prstGeom prst="downArrowCallout">
            <a:avLst>
              <a:gd name="adj1" fmla="val 25000"/>
              <a:gd name="adj2" fmla="val 25000"/>
              <a:gd name="adj3" fmla="val 17519"/>
              <a:gd name="adj4" fmla="val 64977"/>
            </a:avLst>
          </a:prstGeom>
          <a:solidFill>
            <a:srgbClr val="FF621C"/>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109728" tIns="54864" rIns="109728" bIns="54864" numCol="1" rtlCol="0" anchor="ctr" anchorCtr="0" compatLnSpc="1">
            <a:prstTxWarp prst="textNoShape">
              <a:avLst/>
            </a:prstTxWarp>
          </a:bodyPr>
          <a:lstStyle/>
          <a:p>
            <a:pPr algn="ctr" defTabSz="1097280" fontAlgn="base">
              <a:spcBef>
                <a:spcPct val="0"/>
              </a:spcBef>
              <a:spcAft>
                <a:spcPct val="0"/>
              </a:spcAft>
            </a:pPr>
            <a:r>
              <a:rPr lang="fr-FR" sz="1920" b="1" dirty="0">
                <a:solidFill>
                  <a:schemeClr val="bg1"/>
                </a:solidFill>
                <a:latin typeface="Times New Roman" charset="0"/>
                <a:ea typeface="ＭＳ Ｐゴシック" charset="0"/>
              </a:rPr>
              <a:t>EDL</a:t>
            </a:r>
          </a:p>
        </p:txBody>
      </p:sp>
      <p:sp>
        <p:nvSpPr>
          <p:cNvPr id="8" name="Rectangle avec flèche vers le bas 7">
            <a:extLst>
              <a:ext uri="{FF2B5EF4-FFF2-40B4-BE49-F238E27FC236}">
                <a16:creationId xmlns:a16="http://schemas.microsoft.com/office/drawing/2014/main" id="{2F9019D0-8AD3-7A01-31F2-03CC7FD5F0B7}"/>
              </a:ext>
            </a:extLst>
          </p:cNvPr>
          <p:cNvSpPr/>
          <p:nvPr/>
        </p:nvSpPr>
        <p:spPr bwMode="auto">
          <a:xfrm>
            <a:off x="4385893" y="3710439"/>
            <a:ext cx="839822" cy="738166"/>
          </a:xfrm>
          <a:prstGeom prst="downArrowCallout">
            <a:avLst>
              <a:gd name="adj1" fmla="val 25000"/>
              <a:gd name="adj2" fmla="val 25000"/>
              <a:gd name="adj3" fmla="val 17519"/>
              <a:gd name="adj4" fmla="val 64977"/>
            </a:avLst>
          </a:prstGeom>
          <a:solidFill>
            <a:srgbClr val="FF621C"/>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109728" tIns="54864" rIns="109728" bIns="54864" numCol="1" rtlCol="0" anchor="ctr" anchorCtr="0" compatLnSpc="1">
            <a:prstTxWarp prst="textNoShape">
              <a:avLst/>
            </a:prstTxWarp>
          </a:bodyPr>
          <a:lstStyle/>
          <a:p>
            <a:pPr algn="ctr" defTabSz="1097280" fontAlgn="base">
              <a:spcBef>
                <a:spcPct val="0"/>
              </a:spcBef>
              <a:spcAft>
                <a:spcPct val="0"/>
              </a:spcAft>
            </a:pPr>
            <a:r>
              <a:rPr lang="fr-FR" sz="1920" b="1" dirty="0">
                <a:solidFill>
                  <a:schemeClr val="bg1"/>
                </a:solidFill>
                <a:latin typeface="Times New Roman" charset="0"/>
                <a:ea typeface="ＭＳ Ｐゴシック" charset="0"/>
              </a:rPr>
              <a:t>EDL</a:t>
            </a:r>
          </a:p>
        </p:txBody>
      </p:sp>
      <p:grpSp>
        <p:nvGrpSpPr>
          <p:cNvPr id="16" name="Groupe 15">
            <a:extLst>
              <a:ext uri="{FF2B5EF4-FFF2-40B4-BE49-F238E27FC236}">
                <a16:creationId xmlns:a16="http://schemas.microsoft.com/office/drawing/2014/main" id="{0261BF2B-3936-AEAB-F75D-4A0BA7570F1B}"/>
              </a:ext>
            </a:extLst>
          </p:cNvPr>
          <p:cNvGrpSpPr/>
          <p:nvPr/>
        </p:nvGrpSpPr>
        <p:grpSpPr>
          <a:xfrm>
            <a:off x="4437901" y="995249"/>
            <a:ext cx="1901115" cy="774251"/>
            <a:chOff x="3350874" y="709753"/>
            <a:chExt cx="2154220" cy="625852"/>
          </a:xfrm>
        </p:grpSpPr>
        <p:sp>
          <p:nvSpPr>
            <p:cNvPr id="11" name="Cylindre 10">
              <a:extLst>
                <a:ext uri="{FF2B5EF4-FFF2-40B4-BE49-F238E27FC236}">
                  <a16:creationId xmlns:a16="http://schemas.microsoft.com/office/drawing/2014/main" id="{48FC80AA-19DF-7B49-3C2F-0D6D81A2333C}"/>
                </a:ext>
              </a:extLst>
            </p:cNvPr>
            <p:cNvSpPr/>
            <p:nvPr/>
          </p:nvSpPr>
          <p:spPr bwMode="auto">
            <a:xfrm>
              <a:off x="4067944" y="709753"/>
              <a:ext cx="720080" cy="563571"/>
            </a:xfrm>
            <a:prstGeom prst="can">
              <a:avLst/>
            </a:pr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109728" tIns="54864" rIns="109728" bIns="54864" numCol="1" rtlCol="0" anchor="ctr" anchorCtr="0" compatLnSpc="1">
              <a:prstTxWarp prst="textNoShape">
                <a:avLst/>
              </a:prstTxWarp>
            </a:bodyPr>
            <a:lstStyle/>
            <a:p>
              <a:pPr algn="ctr" defTabSz="1097280" fontAlgn="base">
                <a:spcBef>
                  <a:spcPct val="0"/>
                </a:spcBef>
                <a:spcAft>
                  <a:spcPct val="0"/>
                </a:spcAft>
              </a:pPr>
              <a:r>
                <a:rPr lang="fr-FR" sz="2160" b="1" dirty="0">
                  <a:solidFill>
                    <a:schemeClr val="bg1"/>
                  </a:solidFill>
                  <a:latin typeface="Times New Roman" charset="0"/>
                  <a:ea typeface="ＭＳ Ｐゴシック" charset="0"/>
                </a:rPr>
                <a:t>React</a:t>
              </a:r>
            </a:p>
          </p:txBody>
        </p:sp>
        <p:sp>
          <p:nvSpPr>
            <p:cNvPr id="13" name="Flèche à angle droit 12">
              <a:extLst>
                <a:ext uri="{FF2B5EF4-FFF2-40B4-BE49-F238E27FC236}">
                  <a16:creationId xmlns:a16="http://schemas.microsoft.com/office/drawing/2014/main" id="{A2FBB68F-3181-2F5C-1739-5AC4C780554D}"/>
                </a:ext>
              </a:extLst>
            </p:cNvPr>
            <p:cNvSpPr/>
            <p:nvPr/>
          </p:nvSpPr>
          <p:spPr bwMode="auto">
            <a:xfrm rot="10800000">
              <a:off x="3350874" y="1086253"/>
              <a:ext cx="717070" cy="237435"/>
            </a:xfrm>
            <a:prstGeom prst="bentUpArrow">
              <a:avLst/>
            </a:pr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109728" tIns="54864" rIns="109728" bIns="54864" numCol="1" rtlCol="0" anchor="ctr" anchorCtr="0" compatLnSpc="1">
              <a:prstTxWarp prst="textNoShape">
                <a:avLst/>
              </a:prstTxWarp>
            </a:bodyPr>
            <a:lstStyle/>
            <a:p>
              <a:pPr algn="ctr" defTabSz="1097280" fontAlgn="base">
                <a:spcBef>
                  <a:spcPct val="0"/>
                </a:spcBef>
                <a:spcAft>
                  <a:spcPct val="0"/>
                </a:spcAft>
              </a:pPr>
              <a:endParaRPr lang="fr-FR" sz="2400">
                <a:latin typeface="Times New Roman" charset="0"/>
                <a:ea typeface="ＭＳ Ｐゴシック" charset="0"/>
              </a:endParaRPr>
            </a:p>
          </p:txBody>
        </p:sp>
        <p:sp>
          <p:nvSpPr>
            <p:cNvPr id="14" name="Flèche à angle droit 13">
              <a:extLst>
                <a:ext uri="{FF2B5EF4-FFF2-40B4-BE49-F238E27FC236}">
                  <a16:creationId xmlns:a16="http://schemas.microsoft.com/office/drawing/2014/main" id="{A51CA4F6-4941-6D24-D8FC-AA33CCECF788}"/>
                </a:ext>
              </a:extLst>
            </p:cNvPr>
            <p:cNvSpPr/>
            <p:nvPr/>
          </p:nvSpPr>
          <p:spPr bwMode="auto">
            <a:xfrm rot="10800000" flipH="1">
              <a:off x="4792082" y="1098169"/>
              <a:ext cx="713012" cy="237436"/>
            </a:xfrm>
            <a:prstGeom prst="bentUpArrow">
              <a:avLst/>
            </a:pr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109728" tIns="54864" rIns="109728" bIns="54864" numCol="1" rtlCol="0" anchor="ctr" anchorCtr="0" compatLnSpc="1">
              <a:prstTxWarp prst="textNoShape">
                <a:avLst/>
              </a:prstTxWarp>
            </a:bodyPr>
            <a:lstStyle/>
            <a:p>
              <a:pPr algn="ctr" defTabSz="1097280" fontAlgn="base">
                <a:spcBef>
                  <a:spcPct val="0"/>
                </a:spcBef>
                <a:spcAft>
                  <a:spcPct val="0"/>
                </a:spcAft>
              </a:pPr>
              <a:endParaRPr lang="fr-FR" sz="2400">
                <a:latin typeface="Times New Roman" charset="0"/>
                <a:ea typeface="ＭＳ Ｐゴシック" charset="0"/>
              </a:endParaRPr>
            </a:p>
          </p:txBody>
        </p:sp>
      </p:grpSp>
      <p:sp>
        <p:nvSpPr>
          <p:cNvPr id="15" name="Text Box 5">
            <a:extLst>
              <a:ext uri="{FF2B5EF4-FFF2-40B4-BE49-F238E27FC236}">
                <a16:creationId xmlns:a16="http://schemas.microsoft.com/office/drawing/2014/main" id="{FCAE9BE6-3D17-88DC-6AF3-E8014901621A}"/>
              </a:ext>
            </a:extLst>
          </p:cNvPr>
          <p:cNvSpPr txBox="1">
            <a:spLocks noChangeArrowheads="1"/>
          </p:cNvSpPr>
          <p:nvPr/>
        </p:nvSpPr>
        <p:spPr bwMode="auto">
          <a:xfrm>
            <a:off x="1418146" y="86223"/>
            <a:ext cx="9307527" cy="5469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l">
              <a:spcBef>
                <a:spcPct val="50000"/>
              </a:spcBef>
              <a:defRPr/>
            </a:pPr>
            <a:r>
              <a:rPr lang="es-ES_tradnl" sz="2954" dirty="0">
                <a:solidFill>
                  <a:schemeClr val="bg1"/>
                </a:solidFill>
                <a:latin typeface="Arial" panose="020B0604020202020204" pitchFamily="34" charset="0"/>
                <a:cs typeface="Arial" panose="020B0604020202020204" pitchFamily="34" charset="0"/>
              </a:rPr>
              <a:t>   La línea de los sulfatos: ¿qué soluciones a aportar?</a:t>
            </a:r>
          </a:p>
        </p:txBody>
      </p:sp>
      <p:sp>
        <p:nvSpPr>
          <p:cNvPr id="6" name="Rectangle avec flèche vers le bas 5">
            <a:extLst>
              <a:ext uri="{FF2B5EF4-FFF2-40B4-BE49-F238E27FC236}">
                <a16:creationId xmlns:a16="http://schemas.microsoft.com/office/drawing/2014/main" id="{70E03906-3CCF-E963-04EE-D9BDBB6E8CB3}"/>
              </a:ext>
            </a:extLst>
          </p:cNvPr>
          <p:cNvSpPr/>
          <p:nvPr/>
        </p:nvSpPr>
        <p:spPr bwMode="auto">
          <a:xfrm>
            <a:off x="6096000" y="3710440"/>
            <a:ext cx="839822" cy="738166"/>
          </a:xfrm>
          <a:prstGeom prst="downArrowCallout">
            <a:avLst>
              <a:gd name="adj1" fmla="val 25000"/>
              <a:gd name="adj2" fmla="val 25000"/>
              <a:gd name="adj3" fmla="val 17519"/>
              <a:gd name="adj4" fmla="val 64977"/>
            </a:avLst>
          </a:prstGeom>
          <a:solidFill>
            <a:srgbClr val="FF621C"/>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109728" tIns="54864" rIns="109728" bIns="54864" numCol="1" rtlCol="0" anchor="ctr" anchorCtr="0" compatLnSpc="1">
            <a:prstTxWarp prst="textNoShape">
              <a:avLst/>
            </a:prstTxWarp>
          </a:bodyPr>
          <a:lstStyle/>
          <a:p>
            <a:pPr algn="ctr" defTabSz="1097280" fontAlgn="base">
              <a:spcBef>
                <a:spcPct val="0"/>
              </a:spcBef>
              <a:spcAft>
                <a:spcPct val="0"/>
              </a:spcAft>
            </a:pPr>
            <a:r>
              <a:rPr lang="fr-FR" sz="1920" b="1" dirty="0">
                <a:solidFill>
                  <a:schemeClr val="bg1"/>
                </a:solidFill>
                <a:latin typeface="Times New Roman" charset="0"/>
                <a:ea typeface="ＭＳ Ｐゴシック" charset="0"/>
              </a:rPr>
              <a:t>EDL</a:t>
            </a:r>
          </a:p>
        </p:txBody>
      </p:sp>
      <p:sp>
        <p:nvSpPr>
          <p:cNvPr id="3" name="Cube 2">
            <a:extLst>
              <a:ext uri="{FF2B5EF4-FFF2-40B4-BE49-F238E27FC236}">
                <a16:creationId xmlns:a16="http://schemas.microsoft.com/office/drawing/2014/main" id="{AA83020F-9BC0-5602-6F25-0BBF470F82F7}"/>
              </a:ext>
            </a:extLst>
          </p:cNvPr>
          <p:cNvSpPr/>
          <p:nvPr/>
        </p:nvSpPr>
        <p:spPr>
          <a:xfrm>
            <a:off x="9277252" y="2108889"/>
            <a:ext cx="1235675" cy="642551"/>
          </a:xfrm>
          <a:prstGeom prst="cub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be 8">
            <a:extLst>
              <a:ext uri="{FF2B5EF4-FFF2-40B4-BE49-F238E27FC236}">
                <a16:creationId xmlns:a16="http://schemas.microsoft.com/office/drawing/2014/main" id="{B8D67928-5A32-9072-5A3B-0CFB20869495}"/>
              </a:ext>
            </a:extLst>
          </p:cNvPr>
          <p:cNvSpPr/>
          <p:nvPr/>
        </p:nvSpPr>
        <p:spPr>
          <a:xfrm>
            <a:off x="9277251" y="2290121"/>
            <a:ext cx="1235675" cy="461319"/>
          </a:xfrm>
          <a:prstGeom prst="cub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9578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p:cNvSpPr>
            <a:spLocks noGrp="1"/>
          </p:cNvSpPr>
          <p:nvPr>
            <p:ph type="sldNum" sz="quarter" idx="12"/>
          </p:nvPr>
        </p:nvSpPr>
        <p:spPr/>
        <p:txBody>
          <a:bodyPr/>
          <a:lstStyle/>
          <a:p>
            <a:pPr>
              <a:defRPr/>
            </a:pPr>
            <a:fld id="{346C302A-9C7F-F240-B8EF-22186410AACD}" type="slidenum">
              <a:rPr lang="en-US" smtClean="0"/>
              <a:pPr>
                <a:defRPr/>
              </a:pPr>
              <a:t>5</a:t>
            </a:fld>
            <a:endParaRPr lang="en-US" dirty="0"/>
          </a:p>
        </p:txBody>
      </p:sp>
      <p:sp>
        <p:nvSpPr>
          <p:cNvPr id="14" name="ZoneTexte 13">
            <a:extLst>
              <a:ext uri="{FF2B5EF4-FFF2-40B4-BE49-F238E27FC236}">
                <a16:creationId xmlns:a16="http://schemas.microsoft.com/office/drawing/2014/main" id="{61342C0F-2EDD-7091-C57F-AF0C6D683DD0}"/>
              </a:ext>
            </a:extLst>
          </p:cNvPr>
          <p:cNvSpPr txBox="1"/>
          <p:nvPr/>
        </p:nvSpPr>
        <p:spPr>
          <a:xfrm>
            <a:off x="605482" y="762660"/>
            <a:ext cx="11145794" cy="1126462"/>
          </a:xfrm>
          <a:prstGeom prst="rect">
            <a:avLst/>
          </a:prstGeom>
          <a:solidFill>
            <a:schemeClr val="bg1"/>
          </a:solidFill>
          <a:ln w="38100">
            <a:solidFill>
              <a:srgbClr val="1EA3CC"/>
            </a:solidFill>
          </a:ln>
        </p:spPr>
        <p:txBody>
          <a:bodyPr wrap="square" rtlCol="0">
            <a:spAutoFit/>
          </a:bodyPr>
          <a:lstStyle/>
          <a:p>
            <a:pPr lvl="0" algn="l"/>
            <a:r>
              <a:rPr lang="es-ES" sz="1680" dirty="0">
                <a:latin typeface="Verdana" panose="020B0604030504040204" pitchFamily="34" charset="0"/>
                <a:ea typeface="Verdana" panose="020B0604030504040204" pitchFamily="34" charset="0"/>
                <a:cs typeface="Verdana" panose="020B0604030504040204" pitchFamily="34" charset="0"/>
              </a:rPr>
              <a:t>No existe un método único. Para cada tipo de salmuera es necesario adaptar una o aplicar diferentes tecnologías EDL.</a:t>
            </a:r>
            <a:r>
              <a:rPr lang="fr-CH" sz="1680" dirty="0">
                <a:latin typeface="Verdana" panose="020B0604030504040204" pitchFamily="34" charset="0"/>
                <a:ea typeface="Verdana" panose="020B0604030504040204" pitchFamily="34" charset="0"/>
                <a:cs typeface="Verdana" panose="020B0604030504040204" pitchFamily="34" charset="0"/>
              </a:rPr>
              <a:t> </a:t>
            </a:r>
            <a:r>
              <a:rPr lang="es-ES" sz="1680" dirty="0">
                <a:latin typeface="Verdana" panose="020B0604030504040204" pitchFamily="34" charset="0"/>
                <a:ea typeface="Verdana" panose="020B0604030504040204" pitchFamily="34" charset="0"/>
                <a:cs typeface="Verdana" panose="020B0604030504040204" pitchFamily="34" charset="0"/>
              </a:rPr>
              <a:t>En el caso de salmueras complejas es necesario emplear sistemas híbridos que combinen evaporación y métodos EDL (Ejemplos LIVENT y ERAMET)</a:t>
            </a:r>
          </a:p>
          <a:p>
            <a:pPr lvl="0" algn="l"/>
            <a:r>
              <a:rPr lang="es-ES" sz="1680" dirty="0">
                <a:solidFill>
                  <a:srgbClr val="0432FF"/>
                </a:solidFill>
                <a:latin typeface="Verdana" panose="020B0604030504040204" pitchFamily="34" charset="0"/>
                <a:ea typeface="Verdana" panose="020B0604030504040204" pitchFamily="34" charset="0"/>
                <a:cs typeface="Verdana" panose="020B0604030504040204" pitchFamily="34" charset="0"/>
              </a:rPr>
              <a:t>La concentración de </a:t>
            </a:r>
            <a:r>
              <a:rPr lang="es-ES" sz="1680" dirty="0" err="1">
                <a:solidFill>
                  <a:srgbClr val="0432FF"/>
                </a:solidFill>
                <a:latin typeface="Verdana" panose="020B0604030504040204" pitchFamily="34" charset="0"/>
                <a:ea typeface="Verdana" panose="020B0604030504040204" pitchFamily="34" charset="0"/>
                <a:cs typeface="Verdana" panose="020B0604030504040204" pitchFamily="34" charset="0"/>
              </a:rPr>
              <a:t>LiCL</a:t>
            </a:r>
            <a:r>
              <a:rPr lang="es-ES" sz="1680" dirty="0">
                <a:solidFill>
                  <a:srgbClr val="0432FF"/>
                </a:solidFill>
                <a:latin typeface="Verdana" panose="020B0604030504040204" pitchFamily="34" charset="0"/>
                <a:ea typeface="Verdana" panose="020B0604030504040204" pitchFamily="34" charset="0"/>
                <a:cs typeface="Verdana" panose="020B0604030504040204" pitchFamily="34" charset="0"/>
              </a:rPr>
              <a:t> recuperado se sitúa entre 1 y 2 gr Li/ litro de solvente (agua)</a:t>
            </a:r>
            <a:endParaRPr lang="fr-CH" sz="1680" dirty="0">
              <a:solidFill>
                <a:srgbClr val="0432FF"/>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tangle 31">
            <a:extLst>
              <a:ext uri="{FF2B5EF4-FFF2-40B4-BE49-F238E27FC236}">
                <a16:creationId xmlns:a16="http://schemas.microsoft.com/office/drawing/2014/main" id="{F1A98AEB-606E-D395-6429-6E261B37C471}"/>
              </a:ext>
            </a:extLst>
          </p:cNvPr>
          <p:cNvSpPr>
            <a:spLocks noChangeArrowheads="1"/>
          </p:cNvSpPr>
          <p:nvPr/>
        </p:nvSpPr>
        <p:spPr bwMode="auto">
          <a:xfrm>
            <a:off x="0" y="-42480"/>
            <a:ext cx="12192000" cy="774000"/>
          </a:xfrm>
          <a:prstGeom prst="rect">
            <a:avLst/>
          </a:prstGeom>
          <a:solidFill>
            <a:srgbClr val="3D9691"/>
          </a:solidFill>
          <a:ln>
            <a:noFill/>
          </a:ln>
          <a:effectLst/>
        </p:spPr>
        <p:txBody>
          <a:bodyPr wrap="square" anchor="ctr">
            <a:spAutoFit/>
          </a:bodyPr>
          <a:lstStyle/>
          <a:p>
            <a:pPr>
              <a:defRPr/>
            </a:pPr>
            <a:r>
              <a:rPr lang="en-US" sz="2000" b="1" dirty="0">
                <a:solidFill>
                  <a:srgbClr val="FFFF00"/>
                </a:solidFill>
                <a:latin typeface="Arial" charset="0"/>
              </a:rPr>
              <a:t>      </a:t>
            </a:r>
            <a:endParaRPr lang="es-ES_tradnl" sz="2000" b="1" dirty="0">
              <a:solidFill>
                <a:schemeClr val="bg1"/>
              </a:solidFill>
              <a:latin typeface="Arial" charset="0"/>
            </a:endParaRPr>
          </a:p>
        </p:txBody>
      </p:sp>
      <p:sp>
        <p:nvSpPr>
          <p:cNvPr id="5" name="Text Box 5"/>
          <p:cNvSpPr txBox="1">
            <a:spLocks noChangeArrowheads="1"/>
          </p:cNvSpPr>
          <p:nvPr/>
        </p:nvSpPr>
        <p:spPr bwMode="auto">
          <a:xfrm>
            <a:off x="3294353" y="-27384"/>
            <a:ext cx="5948506"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l">
              <a:spcBef>
                <a:spcPct val="50000"/>
              </a:spcBef>
              <a:defRPr/>
            </a:pPr>
            <a:r>
              <a:rPr lang="es-ES_tradnl" sz="3200" i="1" dirty="0">
                <a:solidFill>
                  <a:srgbClr val="FFFFFF"/>
                </a:solidFill>
                <a:latin typeface="Verdana"/>
                <a:cs typeface="Verdana"/>
              </a:rPr>
              <a:t>EDL: Producción industrial</a:t>
            </a:r>
          </a:p>
        </p:txBody>
      </p:sp>
      <p:grpSp>
        <p:nvGrpSpPr>
          <p:cNvPr id="11" name="Groupe 10">
            <a:extLst>
              <a:ext uri="{FF2B5EF4-FFF2-40B4-BE49-F238E27FC236}">
                <a16:creationId xmlns:a16="http://schemas.microsoft.com/office/drawing/2014/main" id="{11B67173-50EA-024D-8880-60CC1DF6DB3D}"/>
              </a:ext>
            </a:extLst>
          </p:cNvPr>
          <p:cNvGrpSpPr/>
          <p:nvPr/>
        </p:nvGrpSpPr>
        <p:grpSpPr>
          <a:xfrm>
            <a:off x="292319" y="1996185"/>
            <a:ext cx="10214033" cy="4542727"/>
            <a:chOff x="292319" y="1996185"/>
            <a:chExt cx="10214033" cy="4542727"/>
          </a:xfrm>
        </p:grpSpPr>
        <p:grpSp>
          <p:nvGrpSpPr>
            <p:cNvPr id="4" name="Groupe 3">
              <a:extLst>
                <a:ext uri="{FF2B5EF4-FFF2-40B4-BE49-F238E27FC236}">
                  <a16:creationId xmlns:a16="http://schemas.microsoft.com/office/drawing/2014/main" id="{FA64EF8A-C498-12A8-7B66-2340F547DF44}"/>
                </a:ext>
              </a:extLst>
            </p:cNvPr>
            <p:cNvGrpSpPr/>
            <p:nvPr/>
          </p:nvGrpSpPr>
          <p:grpSpPr>
            <a:xfrm>
              <a:off x="1858297" y="1996185"/>
              <a:ext cx="8648055" cy="4542727"/>
              <a:chOff x="1181881" y="1651367"/>
              <a:chExt cx="6910817" cy="3510389"/>
            </a:xfrm>
          </p:grpSpPr>
          <p:sp>
            <p:nvSpPr>
              <p:cNvPr id="22" name="ZoneTexte 21">
                <a:extLst>
                  <a:ext uri="{FF2B5EF4-FFF2-40B4-BE49-F238E27FC236}">
                    <a16:creationId xmlns:a16="http://schemas.microsoft.com/office/drawing/2014/main" id="{B2EEBD06-CA01-3E38-EF94-5933A1B60965}"/>
                  </a:ext>
                </a:extLst>
              </p:cNvPr>
              <p:cNvSpPr txBox="1"/>
              <p:nvPr/>
            </p:nvSpPr>
            <p:spPr>
              <a:xfrm rot="16200000">
                <a:off x="87689" y="3525428"/>
                <a:ext cx="2468768" cy="280383"/>
              </a:xfrm>
              <a:prstGeom prst="rect">
                <a:avLst/>
              </a:prstGeom>
              <a:noFill/>
            </p:spPr>
            <p:txBody>
              <a:bodyPr wrap="none" rtlCol="0">
                <a:spAutoFit/>
              </a:bodyPr>
              <a:lstStyle/>
              <a:p>
                <a:r>
                  <a:rPr lang="es-ES_tradnl" sz="1680" dirty="0">
                    <a:latin typeface="Verdana" panose="020B0604030504040204" pitchFamily="34" charset="0"/>
                    <a:ea typeface="Verdana" panose="020B0604030504040204" pitchFamily="34" charset="0"/>
                    <a:cs typeface="Verdana" panose="020B0604030504040204" pitchFamily="34" charset="0"/>
                  </a:rPr>
                  <a:t>Material activo </a:t>
                </a:r>
                <a:r>
                  <a:rPr lang="es-ES_tradnl" sz="1680" dirty="0" err="1">
                    <a:latin typeface="Verdana" panose="020B0604030504040204" pitchFamily="34" charset="0"/>
                    <a:ea typeface="Verdana" panose="020B0604030504040204" pitchFamily="34" charset="0"/>
                    <a:cs typeface="Verdana" panose="020B0604030504040204" pitchFamily="34" charset="0"/>
                  </a:rPr>
                  <a:t>LiCl</a:t>
                </a:r>
                <a:r>
                  <a:rPr lang="fr-FR" sz="1680" dirty="0">
                    <a:latin typeface="Verdana" panose="020B0604030504040204" pitchFamily="34" charset="0"/>
                    <a:ea typeface="Verdana" panose="020B0604030504040204" pitchFamily="34" charset="0"/>
                    <a:cs typeface="Verdana" panose="020B0604030504040204" pitchFamily="34" charset="0"/>
                  </a:rPr>
                  <a:t>2Al(OH)</a:t>
                </a:r>
                <a:r>
                  <a:rPr lang="fr-FR" sz="1680" baseline="-25000" dirty="0">
                    <a:latin typeface="Verdana" panose="020B0604030504040204" pitchFamily="34" charset="0"/>
                    <a:ea typeface="Verdana" panose="020B0604030504040204" pitchFamily="34" charset="0"/>
                    <a:cs typeface="Verdana" panose="020B0604030504040204" pitchFamily="34" charset="0"/>
                  </a:rPr>
                  <a:t>3</a:t>
                </a:r>
                <a:endParaRPr lang="fr-FR" sz="1680" dirty="0">
                  <a:latin typeface="Verdana" panose="020B0604030504040204" pitchFamily="34" charset="0"/>
                  <a:ea typeface="Verdana" panose="020B0604030504040204" pitchFamily="34" charset="0"/>
                  <a:cs typeface="Verdana" panose="020B0604030504040204" pitchFamily="34" charset="0"/>
                </a:endParaRPr>
              </a:p>
            </p:txBody>
          </p:sp>
          <p:sp>
            <p:nvSpPr>
              <p:cNvPr id="27" name="ZoneTexte 26">
                <a:extLst>
                  <a:ext uri="{FF2B5EF4-FFF2-40B4-BE49-F238E27FC236}">
                    <a16:creationId xmlns:a16="http://schemas.microsoft.com/office/drawing/2014/main" id="{99738518-6257-2E0D-C6EF-294BD089750B}"/>
                  </a:ext>
                </a:extLst>
              </p:cNvPr>
              <p:cNvSpPr txBox="1"/>
              <p:nvPr/>
            </p:nvSpPr>
            <p:spPr>
              <a:xfrm rot="5400000">
                <a:off x="6736637" y="3252672"/>
                <a:ext cx="2404345" cy="307777"/>
              </a:xfrm>
              <a:prstGeom prst="rect">
                <a:avLst/>
              </a:prstGeom>
              <a:noFill/>
            </p:spPr>
            <p:txBody>
              <a:bodyPr wrap="none" rtlCol="0">
                <a:spAutoFit/>
              </a:bodyPr>
              <a:lstStyle/>
              <a:p>
                <a:r>
                  <a:rPr lang="es-ES_tradnl" dirty="0">
                    <a:latin typeface="Verdana" panose="020B0604030504040204" pitchFamily="34" charset="0"/>
                    <a:ea typeface="Verdana" panose="020B0604030504040204" pitchFamily="34" charset="0"/>
                    <a:cs typeface="Verdana" panose="020B0604030504040204" pitchFamily="34" charset="0"/>
                  </a:rPr>
                  <a:t>Evaporación controlada</a:t>
                </a:r>
              </a:p>
            </p:txBody>
          </p:sp>
          <p:pic>
            <p:nvPicPr>
              <p:cNvPr id="2" name="Image 1">
                <a:extLst>
                  <a:ext uri="{FF2B5EF4-FFF2-40B4-BE49-F238E27FC236}">
                    <a16:creationId xmlns:a16="http://schemas.microsoft.com/office/drawing/2014/main" id="{1311E15E-0AB3-2E9A-0E87-63C069B89899}"/>
                  </a:ext>
                </a:extLst>
              </p:cNvPr>
              <p:cNvPicPr>
                <a:picLocks noChangeAspect="1"/>
              </p:cNvPicPr>
              <p:nvPr/>
            </p:nvPicPr>
            <p:blipFill>
              <a:blip r:embed="rId3"/>
              <a:stretch>
                <a:fillRect/>
              </a:stretch>
            </p:blipFill>
            <p:spPr>
              <a:xfrm>
                <a:off x="1518809" y="1651367"/>
                <a:ext cx="6149535" cy="3510389"/>
              </a:xfrm>
              <a:prstGeom prst="rect">
                <a:avLst/>
              </a:prstGeom>
            </p:spPr>
          </p:pic>
        </p:grpSp>
        <p:sp>
          <p:nvSpPr>
            <p:cNvPr id="7" name="Flèche à angle droit 6">
              <a:extLst>
                <a:ext uri="{FF2B5EF4-FFF2-40B4-BE49-F238E27FC236}">
                  <a16:creationId xmlns:a16="http://schemas.microsoft.com/office/drawing/2014/main" id="{17C9D28C-2527-1E0D-1D8F-C73D9E12053D}"/>
                </a:ext>
              </a:extLst>
            </p:cNvPr>
            <p:cNvSpPr/>
            <p:nvPr/>
          </p:nvSpPr>
          <p:spPr>
            <a:xfrm flipV="1">
              <a:off x="2398698" y="2535897"/>
              <a:ext cx="1014431" cy="510215"/>
            </a:xfrm>
            <a:prstGeom prst="bentUpArrow">
              <a:avLst/>
            </a:prstGeom>
            <a:solidFill>
              <a:schemeClr val="accent1">
                <a:lumMod val="40000"/>
                <a:lumOff val="60000"/>
              </a:schemeClr>
            </a:solidFill>
            <a:ln>
              <a:solidFill>
                <a:srgbClr val="043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05B2AA1D-A711-69F8-DEFA-D9EFD14B5201}"/>
                </a:ext>
              </a:extLst>
            </p:cNvPr>
            <p:cNvSpPr txBox="1"/>
            <p:nvPr/>
          </p:nvSpPr>
          <p:spPr>
            <a:xfrm>
              <a:off x="1626824" y="2176504"/>
              <a:ext cx="1014431" cy="646331"/>
            </a:xfrm>
            <a:prstGeom prst="rect">
              <a:avLst/>
            </a:prstGeom>
            <a:noFill/>
          </p:spPr>
          <p:txBody>
            <a:bodyPr wrap="square" rtlCol="0">
              <a:spAutoFit/>
            </a:bodyPr>
            <a:lstStyle/>
            <a:p>
              <a:r>
                <a:rPr lang="fr-FR" dirty="0"/>
                <a:t>Solvente</a:t>
              </a:r>
            </a:p>
            <a:p>
              <a:r>
                <a:rPr lang="fr-FR" dirty="0"/>
                <a:t>H</a:t>
              </a:r>
              <a:r>
                <a:rPr lang="fr-FR" baseline="-25000" dirty="0"/>
                <a:t>2</a:t>
              </a:r>
              <a:r>
                <a:rPr lang="fr-FR" dirty="0"/>
                <a:t>O</a:t>
              </a:r>
            </a:p>
          </p:txBody>
        </p:sp>
        <p:sp>
          <p:nvSpPr>
            <p:cNvPr id="10" name="ZoneTexte 9">
              <a:extLst>
                <a:ext uri="{FF2B5EF4-FFF2-40B4-BE49-F238E27FC236}">
                  <a16:creationId xmlns:a16="http://schemas.microsoft.com/office/drawing/2014/main" id="{51A043DD-9A86-C0FB-544E-327E28EDC559}"/>
                </a:ext>
              </a:extLst>
            </p:cNvPr>
            <p:cNvSpPr txBox="1"/>
            <p:nvPr/>
          </p:nvSpPr>
          <p:spPr>
            <a:xfrm>
              <a:off x="292319" y="2791004"/>
              <a:ext cx="1285477" cy="3416320"/>
            </a:xfrm>
            <a:prstGeom prst="rect">
              <a:avLst/>
            </a:prstGeom>
            <a:noFill/>
          </p:spPr>
          <p:txBody>
            <a:bodyPr wrap="square" rtlCol="0">
              <a:spAutoFit/>
            </a:bodyPr>
            <a:lstStyle/>
            <a:p>
              <a:r>
                <a:rPr lang="es-ES_tradnl" dirty="0"/>
                <a:t>Planta ERAMET </a:t>
              </a:r>
            </a:p>
            <a:p>
              <a:r>
                <a:rPr lang="es-ES_tradnl" dirty="0"/>
                <a:t>Argentina</a:t>
              </a:r>
            </a:p>
            <a:p>
              <a:r>
                <a:rPr lang="es-ES_tradnl" dirty="0"/>
                <a:t>(800 </a:t>
              </a:r>
              <a:r>
                <a:rPr lang="es-ES_tradnl" dirty="0" err="1"/>
                <a:t>M$us</a:t>
              </a:r>
              <a:r>
                <a:rPr lang="es-ES_tradnl" dirty="0"/>
                <a:t>)</a:t>
              </a:r>
            </a:p>
            <a:p>
              <a:endParaRPr lang="es-ES_tradnl" dirty="0"/>
            </a:p>
            <a:p>
              <a:r>
                <a:rPr lang="es-ES_tradnl" dirty="0"/>
                <a:t>Producción </a:t>
              </a:r>
              <a:r>
                <a:rPr lang="es-ES_tradnl" dirty="0">
                  <a:solidFill>
                    <a:srgbClr val="0432FF"/>
                  </a:solidFill>
                </a:rPr>
                <a:t>3.000 t</a:t>
              </a:r>
              <a:r>
                <a:rPr lang="es-ES_tradnl" dirty="0"/>
                <a:t> de carbonato de litio en 2024</a:t>
              </a:r>
            </a:p>
            <a:p>
              <a:r>
                <a:rPr lang="es-ES_tradnl" dirty="0"/>
                <a:t>Escalable a </a:t>
              </a:r>
              <a:r>
                <a:rPr lang="es-ES_tradnl" dirty="0">
                  <a:solidFill>
                    <a:srgbClr val="0432FF"/>
                  </a:solidFill>
                </a:rPr>
                <a:t>25.000 t</a:t>
              </a:r>
            </a:p>
          </p:txBody>
        </p:sp>
      </p:grpSp>
    </p:spTree>
    <p:extLst>
      <p:ext uri="{BB962C8B-B14F-4D97-AF65-F5344CB8AC3E}">
        <p14:creationId xmlns:p14="http://schemas.microsoft.com/office/powerpoint/2010/main" val="299763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defRPr/>
            </a:pPr>
            <a:fld id="{346C302A-9C7F-F240-B8EF-22186410AACD}" type="slidenum">
              <a:rPr lang="en-US" smtClean="0"/>
              <a:pPr>
                <a:defRPr/>
              </a:pPr>
              <a:t>6</a:t>
            </a:fld>
            <a:endParaRPr lang="en-US"/>
          </a:p>
        </p:txBody>
      </p:sp>
      <p:sp>
        <p:nvSpPr>
          <p:cNvPr id="14" name="ZoneTexte 13">
            <a:extLst>
              <a:ext uri="{FF2B5EF4-FFF2-40B4-BE49-F238E27FC236}">
                <a16:creationId xmlns:a16="http://schemas.microsoft.com/office/drawing/2014/main" id="{5FE43D49-936A-6E65-19C3-F51F479D25FA}"/>
              </a:ext>
            </a:extLst>
          </p:cNvPr>
          <p:cNvSpPr txBox="1"/>
          <p:nvPr/>
        </p:nvSpPr>
        <p:spPr>
          <a:xfrm>
            <a:off x="6075000" y="767156"/>
            <a:ext cx="3340849" cy="400110"/>
          </a:xfrm>
          <a:prstGeom prst="rect">
            <a:avLst/>
          </a:prstGeom>
          <a:noFill/>
        </p:spPr>
        <p:txBody>
          <a:bodyPr wrap="square" rtlCol="0">
            <a:spAutoFit/>
          </a:bodyPr>
          <a:lstStyle/>
          <a:p>
            <a:r>
              <a:rPr lang="fr-FR" sz="2000" dirty="0">
                <a:solidFill>
                  <a:srgbClr val="0432FF"/>
                </a:solidFill>
                <a:latin typeface="Verdana" panose="020B0604030504040204" pitchFamily="34" charset="0"/>
                <a:ea typeface="Verdana" panose="020B0604030504040204" pitchFamily="34" charset="0"/>
                <a:cs typeface="Verdana" panose="020B0604030504040204" pitchFamily="34" charset="0"/>
              </a:rPr>
              <a:t>Li</a:t>
            </a:r>
            <a:r>
              <a:rPr lang="fr-FR" sz="2000" baseline="-25000" dirty="0">
                <a:solidFill>
                  <a:srgbClr val="0432FF"/>
                </a:solidFill>
                <a:latin typeface="Verdana" panose="020B0604030504040204" pitchFamily="34" charset="0"/>
                <a:ea typeface="Verdana" panose="020B0604030504040204" pitchFamily="34" charset="0"/>
                <a:cs typeface="Verdana" panose="020B0604030504040204" pitchFamily="34" charset="0"/>
              </a:rPr>
              <a:t>x</a:t>
            </a:r>
            <a:r>
              <a:rPr lang="fr-FR" sz="2000" dirty="0">
                <a:solidFill>
                  <a:srgbClr val="0432FF"/>
                </a:solidFill>
                <a:latin typeface="Verdana" panose="020B0604030504040204" pitchFamily="34" charset="0"/>
                <a:ea typeface="Verdana" panose="020B0604030504040204" pitchFamily="34" charset="0"/>
                <a:cs typeface="Verdana" panose="020B0604030504040204" pitchFamily="34" charset="0"/>
              </a:rPr>
              <a:t>Mn</a:t>
            </a:r>
            <a:r>
              <a:rPr lang="fr-FR" sz="2000" baseline="-25000" dirty="0">
                <a:solidFill>
                  <a:srgbClr val="0432FF"/>
                </a:solidFill>
                <a:latin typeface="Verdana" panose="020B0604030504040204" pitchFamily="34" charset="0"/>
                <a:ea typeface="Verdana" panose="020B0604030504040204" pitchFamily="34" charset="0"/>
                <a:cs typeface="Verdana" panose="020B0604030504040204" pitchFamily="34" charset="0"/>
              </a:rPr>
              <a:t>2</a:t>
            </a:r>
            <a:r>
              <a:rPr lang="fr-FR" sz="2000" dirty="0">
                <a:solidFill>
                  <a:srgbClr val="0432FF"/>
                </a:solidFill>
                <a:latin typeface="Verdana" panose="020B0604030504040204" pitchFamily="34" charset="0"/>
                <a:ea typeface="Verdana" panose="020B0604030504040204" pitchFamily="34" charset="0"/>
                <a:cs typeface="Verdana" panose="020B0604030504040204" pitchFamily="34" charset="0"/>
              </a:rPr>
              <a:t>O</a:t>
            </a:r>
            <a:r>
              <a:rPr lang="fr-FR" sz="2000" baseline="-25000" dirty="0">
                <a:solidFill>
                  <a:srgbClr val="0432FF"/>
                </a:solidFill>
                <a:latin typeface="Verdana" panose="020B0604030504040204" pitchFamily="34" charset="0"/>
                <a:ea typeface="Verdana" panose="020B0604030504040204" pitchFamily="34" charset="0"/>
                <a:cs typeface="Verdana" panose="020B0604030504040204" pitchFamily="34" charset="0"/>
              </a:rPr>
              <a:t>4 </a:t>
            </a:r>
            <a:r>
              <a:rPr lang="fr-FR" sz="2000" dirty="0">
                <a:solidFill>
                  <a:srgbClr val="0432FF"/>
                </a:solidFill>
                <a:latin typeface="Verdana" panose="020B0604030504040204" pitchFamily="34" charset="0"/>
                <a:ea typeface="Verdana" panose="020B0604030504040204" pitchFamily="34" charset="0"/>
                <a:cs typeface="Verdana" panose="020B0604030504040204" pitchFamily="34" charset="0"/>
              </a:rPr>
              <a:t>FCC Espinela </a:t>
            </a:r>
          </a:p>
        </p:txBody>
      </p:sp>
      <p:sp>
        <p:nvSpPr>
          <p:cNvPr id="16" name="ZoneTexte 15">
            <a:extLst>
              <a:ext uri="{FF2B5EF4-FFF2-40B4-BE49-F238E27FC236}">
                <a16:creationId xmlns:a16="http://schemas.microsoft.com/office/drawing/2014/main" id="{2DC43DE7-9E1A-2143-9E8E-08122DBFF468}"/>
              </a:ext>
            </a:extLst>
          </p:cNvPr>
          <p:cNvSpPr txBox="1"/>
          <p:nvPr/>
        </p:nvSpPr>
        <p:spPr>
          <a:xfrm>
            <a:off x="8431203" y="1767789"/>
            <a:ext cx="2778478" cy="867930"/>
          </a:xfrm>
          <a:prstGeom prst="rect">
            <a:avLst/>
          </a:prstGeom>
          <a:noFill/>
        </p:spPr>
        <p:txBody>
          <a:bodyPr wrap="square" rtlCol="0">
            <a:spAutoFit/>
          </a:bodyPr>
          <a:lstStyle/>
          <a:p>
            <a:pPr algn="l"/>
            <a:r>
              <a:rPr lang="es-ES_tradnl" sz="1680" dirty="0">
                <a:latin typeface="Verdana" panose="020B0604030504040204" pitchFamily="34" charset="0"/>
                <a:ea typeface="Verdana" panose="020B0604030504040204" pitchFamily="34" charset="0"/>
                <a:cs typeface="Verdana" panose="020B0604030504040204" pitchFamily="34" charset="0"/>
              </a:rPr>
              <a:t> </a:t>
            </a:r>
            <a:r>
              <a:rPr lang="es-ES_tradnl" sz="1680" dirty="0" err="1">
                <a:solidFill>
                  <a:srgbClr val="FF0000"/>
                </a:solidFill>
                <a:latin typeface="Verdana" panose="020B0604030504040204" pitchFamily="34" charset="0"/>
                <a:ea typeface="Verdana" panose="020B0604030504040204" pitchFamily="34" charset="0"/>
                <a:cs typeface="Verdana" panose="020B0604030504040204" pitchFamily="34" charset="0"/>
              </a:rPr>
              <a:t>C</a:t>
            </a:r>
            <a:r>
              <a:rPr lang="es-ES_tradnl" sz="1680" baseline="-25000" dirty="0" err="1">
                <a:solidFill>
                  <a:srgbClr val="FF0000"/>
                </a:solidFill>
                <a:latin typeface="Verdana" panose="020B0604030504040204" pitchFamily="34" charset="0"/>
                <a:ea typeface="Verdana" panose="020B0604030504040204" pitchFamily="34" charset="0"/>
                <a:cs typeface="Verdana" panose="020B0604030504040204" pitchFamily="34" charset="0"/>
              </a:rPr>
              <a:t>exp</a:t>
            </a:r>
            <a:r>
              <a:rPr lang="es-ES_tradnl" sz="1680" dirty="0">
                <a:solidFill>
                  <a:srgbClr val="FF0000"/>
                </a:solidFill>
                <a:latin typeface="Verdana" panose="020B0604030504040204" pitchFamily="34" charset="0"/>
                <a:ea typeface="Verdana" panose="020B0604030504040204" pitchFamily="34" charset="0"/>
                <a:cs typeface="Verdana" panose="020B0604030504040204" pitchFamily="34" charset="0"/>
              </a:rPr>
              <a:t> = 20 </a:t>
            </a:r>
            <a:r>
              <a:rPr lang="es-ES_tradnl" sz="1680" dirty="0" err="1">
                <a:solidFill>
                  <a:srgbClr val="FF0000"/>
                </a:solidFill>
                <a:latin typeface="Verdana" panose="020B0604030504040204" pitchFamily="34" charset="0"/>
                <a:ea typeface="Verdana" panose="020B0604030504040204" pitchFamily="34" charset="0"/>
                <a:cs typeface="Verdana" panose="020B0604030504040204" pitchFamily="34" charset="0"/>
              </a:rPr>
              <a:t>gLi</a:t>
            </a:r>
            <a:r>
              <a:rPr lang="es-ES_tradnl" sz="1680" dirty="0">
                <a:solidFill>
                  <a:srgbClr val="FF0000"/>
                </a:solidFill>
                <a:latin typeface="Verdana" panose="020B0604030504040204" pitchFamily="34" charset="0"/>
                <a:ea typeface="Verdana" panose="020B0604030504040204" pitchFamily="34" charset="0"/>
                <a:cs typeface="Verdana" panose="020B0604030504040204" pitchFamily="34" charset="0"/>
              </a:rPr>
              <a:t>/kg </a:t>
            </a:r>
            <a:r>
              <a:rPr lang="es-ES_tradnl" sz="1680" dirty="0" err="1">
                <a:solidFill>
                  <a:srgbClr val="FF0000"/>
                </a:solidFill>
                <a:latin typeface="Verdana" panose="020B0604030504040204" pitchFamily="34" charset="0"/>
                <a:ea typeface="Verdana" panose="020B0604030504040204" pitchFamily="34" charset="0"/>
                <a:cs typeface="Verdana" panose="020B0604030504040204" pitchFamily="34" charset="0"/>
              </a:rPr>
              <a:t>comp.</a:t>
            </a:r>
            <a:endParaRPr lang="es-ES_tradnl" sz="168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algn="l"/>
            <a:endParaRPr lang="es-ES_tradnl" sz="168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algn="l"/>
            <a:r>
              <a:rPr lang="es-ES_tradnl" sz="1680" dirty="0">
                <a:solidFill>
                  <a:srgbClr val="FF0000"/>
                </a:solidFill>
                <a:latin typeface="Verdana" panose="020B0604030504040204" pitchFamily="34" charset="0"/>
                <a:ea typeface="Verdana" panose="020B0604030504040204" pitchFamily="34" charset="0"/>
                <a:cs typeface="Verdana" panose="020B0604030504040204" pitchFamily="34" charset="0"/>
              </a:rPr>
              <a:t>1t de Li </a:t>
            </a:r>
            <a:r>
              <a:rPr lang="es-ES_tradnl" sz="1680" dirty="0">
                <a:solidFill>
                  <a:srgbClr val="FF0000"/>
                </a:solidFill>
                <a:latin typeface="Verdana" panose="020B0604030504040204" pitchFamily="34" charset="0"/>
                <a:ea typeface="Verdana" panose="020B0604030504040204" pitchFamily="34" charset="0"/>
                <a:cs typeface="Verdana" panose="020B0604030504040204" pitchFamily="34" charset="0"/>
                <a:sym typeface="Wingdings" pitchFamily="2" charset="2"/>
              </a:rPr>
              <a:t> 50 t </a:t>
            </a:r>
            <a:r>
              <a:rPr lang="es-ES_tradnl" sz="1680" dirty="0" err="1">
                <a:solidFill>
                  <a:srgbClr val="FF0000"/>
                </a:solidFill>
                <a:latin typeface="Verdana" panose="020B0604030504040204" pitchFamily="34" charset="0"/>
                <a:ea typeface="Verdana" panose="020B0604030504040204" pitchFamily="34" charset="0"/>
                <a:cs typeface="Verdana" panose="020B0604030504040204" pitchFamily="34" charset="0"/>
                <a:sym typeface="Wingdings" pitchFamily="2" charset="2"/>
              </a:rPr>
              <a:t>comp.</a:t>
            </a:r>
            <a:endParaRPr lang="es-ES_tradnl" sz="168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pic>
        <p:nvPicPr>
          <p:cNvPr id="17" name="Image 16">
            <a:extLst>
              <a:ext uri="{FF2B5EF4-FFF2-40B4-BE49-F238E27FC236}">
                <a16:creationId xmlns:a16="http://schemas.microsoft.com/office/drawing/2014/main" id="{471C00CA-5C7A-91B7-C64A-22F3A77DD81B}"/>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962898" y="1204087"/>
            <a:ext cx="2445917" cy="2427161"/>
          </a:xfrm>
          <a:prstGeom prst="rect">
            <a:avLst/>
          </a:prstGeom>
        </p:spPr>
      </p:pic>
      <p:sp>
        <p:nvSpPr>
          <p:cNvPr id="9" name="ZoneTexte 8">
            <a:extLst>
              <a:ext uri="{FF2B5EF4-FFF2-40B4-BE49-F238E27FC236}">
                <a16:creationId xmlns:a16="http://schemas.microsoft.com/office/drawing/2014/main" id="{FD36EC91-2269-F004-1144-4A463BCB557D}"/>
              </a:ext>
            </a:extLst>
          </p:cNvPr>
          <p:cNvSpPr txBox="1"/>
          <p:nvPr/>
        </p:nvSpPr>
        <p:spPr>
          <a:xfrm>
            <a:off x="2718154" y="3521472"/>
            <a:ext cx="6697695" cy="369332"/>
          </a:xfrm>
          <a:prstGeom prst="rect">
            <a:avLst/>
          </a:prstGeom>
          <a:noFill/>
        </p:spPr>
        <p:txBody>
          <a:bodyPr wrap="square" rtlCol="0">
            <a:spAutoFit/>
          </a:bodyPr>
          <a:lstStyle/>
          <a:p>
            <a:pPr algn="l"/>
            <a:r>
              <a:rPr lang="es-ES_tradnl" dirty="0">
                <a:solidFill>
                  <a:srgbClr val="FF0000"/>
                </a:solidFill>
                <a:latin typeface="Verdana" panose="020B0604030504040204" pitchFamily="34" charset="0"/>
                <a:ea typeface="Verdana" panose="020B0604030504040204" pitchFamily="34" charset="0"/>
                <a:cs typeface="Verdana" panose="020B0604030504040204" pitchFamily="34" charset="0"/>
              </a:rPr>
              <a:t>Selectividad buena:  </a:t>
            </a:r>
            <a:r>
              <a:rPr lang="es-ES" dirty="0">
                <a:latin typeface="Verdana" panose="020B0604030504040204" pitchFamily="34" charset="0"/>
                <a:ea typeface="Verdana" panose="020B0604030504040204" pitchFamily="34" charset="0"/>
                <a:cs typeface="Verdana" panose="020B0604030504040204" pitchFamily="34" charset="0"/>
              </a:rPr>
              <a:t>Li</a:t>
            </a:r>
            <a:r>
              <a:rPr lang="es-ES" baseline="30000" dirty="0">
                <a:latin typeface="Verdana" panose="020B0604030504040204" pitchFamily="34" charset="0"/>
                <a:ea typeface="Verdana" panose="020B0604030504040204" pitchFamily="34" charset="0"/>
                <a:cs typeface="Verdana" panose="020B0604030504040204" pitchFamily="34" charset="0"/>
              </a:rPr>
              <a:t>+</a:t>
            </a:r>
            <a:r>
              <a:rPr lang="es-ES" dirty="0">
                <a:latin typeface="Verdana" panose="020B0604030504040204" pitchFamily="34" charset="0"/>
                <a:ea typeface="Verdana" panose="020B0604030504040204" pitchFamily="34" charset="0"/>
                <a:cs typeface="Verdana" panose="020B0604030504040204" pitchFamily="34" charset="0"/>
              </a:rPr>
              <a:t>&gt;Ca</a:t>
            </a:r>
            <a:r>
              <a:rPr lang="es-ES" baseline="30000" dirty="0">
                <a:latin typeface="Verdana" panose="020B0604030504040204" pitchFamily="34" charset="0"/>
                <a:ea typeface="Verdana" panose="020B0604030504040204" pitchFamily="34" charset="0"/>
                <a:cs typeface="Verdana" panose="020B0604030504040204" pitchFamily="34" charset="0"/>
              </a:rPr>
              <a:t>2+</a:t>
            </a:r>
            <a:r>
              <a:rPr lang="es-ES" dirty="0">
                <a:latin typeface="Verdana" panose="020B0604030504040204" pitchFamily="34" charset="0"/>
                <a:ea typeface="Verdana" panose="020B0604030504040204" pitchFamily="34" charset="0"/>
                <a:cs typeface="Verdana" panose="020B0604030504040204" pitchFamily="34" charset="0"/>
              </a:rPr>
              <a:t>&gt;Mg</a:t>
            </a:r>
            <a:r>
              <a:rPr lang="es-ES" baseline="30000" dirty="0">
                <a:latin typeface="Verdana" panose="020B0604030504040204" pitchFamily="34" charset="0"/>
                <a:ea typeface="Verdana" panose="020B0604030504040204" pitchFamily="34" charset="0"/>
                <a:cs typeface="Verdana" panose="020B0604030504040204" pitchFamily="34" charset="0"/>
              </a:rPr>
              <a:t>+</a:t>
            </a:r>
            <a:r>
              <a:rPr lang="es-ES" dirty="0">
                <a:latin typeface="Verdana" panose="020B0604030504040204" pitchFamily="34" charset="0"/>
                <a:ea typeface="Verdana" panose="020B0604030504040204" pitchFamily="34" charset="0"/>
                <a:cs typeface="Verdana" panose="020B0604030504040204" pitchFamily="34" charset="0"/>
              </a:rPr>
              <a:t>&gt;K</a:t>
            </a:r>
            <a:r>
              <a:rPr lang="es-ES" baseline="30000" dirty="0">
                <a:latin typeface="Verdana" panose="020B0604030504040204" pitchFamily="34" charset="0"/>
                <a:ea typeface="Verdana" panose="020B0604030504040204" pitchFamily="34" charset="0"/>
                <a:cs typeface="Verdana" panose="020B0604030504040204" pitchFamily="34" charset="0"/>
              </a:rPr>
              <a:t>+</a:t>
            </a:r>
            <a:r>
              <a:rPr lang="es-ES" dirty="0">
                <a:latin typeface="Verdana" panose="020B0604030504040204" pitchFamily="34" charset="0"/>
                <a:ea typeface="Verdana" panose="020B0604030504040204" pitchFamily="34" charset="0"/>
                <a:cs typeface="Verdana" panose="020B0604030504040204" pitchFamily="34" charset="0"/>
              </a:rPr>
              <a:t>&gt;Na</a:t>
            </a:r>
            <a:r>
              <a:rPr lang="es-ES" baseline="30000" dirty="0">
                <a:latin typeface="Verdana" panose="020B0604030504040204" pitchFamily="34" charset="0"/>
                <a:ea typeface="Verdana" panose="020B0604030504040204" pitchFamily="34" charset="0"/>
                <a:cs typeface="Verdana" panose="020B0604030504040204" pitchFamily="34" charset="0"/>
              </a:rPr>
              <a:t>+</a:t>
            </a:r>
            <a:r>
              <a:rPr lang="fr-CH" dirty="0">
                <a:latin typeface="Verdana" panose="020B0604030504040204" pitchFamily="34" charset="0"/>
                <a:ea typeface="Verdana" panose="020B0604030504040204" pitchFamily="34" charset="0"/>
                <a:cs typeface="Verdana" panose="020B0604030504040204" pitchFamily="34" charset="0"/>
              </a:rPr>
              <a:t>&gt; </a:t>
            </a:r>
            <a:r>
              <a:rPr lang="es-ES" dirty="0">
                <a:latin typeface="Verdana" panose="020B0604030504040204" pitchFamily="34" charset="0"/>
                <a:ea typeface="Verdana" panose="020B0604030504040204" pitchFamily="34" charset="0"/>
                <a:cs typeface="Verdana" panose="020B0604030504040204" pitchFamily="34" charset="0"/>
              </a:rPr>
              <a:t>Mg</a:t>
            </a:r>
            <a:r>
              <a:rPr lang="es-ES" baseline="30000" dirty="0">
                <a:latin typeface="Verdana" panose="020B0604030504040204" pitchFamily="34" charset="0"/>
                <a:ea typeface="Verdana" panose="020B0604030504040204" pitchFamily="34" charset="0"/>
                <a:cs typeface="Verdana" panose="020B0604030504040204" pitchFamily="34" charset="0"/>
              </a:rPr>
              <a:t>2+</a:t>
            </a:r>
            <a:endParaRPr lang="es-ES_tradnl" dirty="0">
              <a:latin typeface="Verdana" panose="020B0604030504040204" pitchFamily="34" charset="0"/>
              <a:ea typeface="Verdana" panose="020B0604030504040204" pitchFamily="34" charset="0"/>
              <a:cs typeface="Verdana" panose="020B0604030504040204" pitchFamily="34" charset="0"/>
            </a:endParaRPr>
          </a:p>
        </p:txBody>
      </p:sp>
      <p:sp>
        <p:nvSpPr>
          <p:cNvPr id="19" name="ZoneTexte 18">
            <a:extLst>
              <a:ext uri="{FF2B5EF4-FFF2-40B4-BE49-F238E27FC236}">
                <a16:creationId xmlns:a16="http://schemas.microsoft.com/office/drawing/2014/main" id="{152482BF-88DF-720C-7888-FB91EF69E44A}"/>
              </a:ext>
            </a:extLst>
          </p:cNvPr>
          <p:cNvSpPr txBox="1"/>
          <p:nvPr/>
        </p:nvSpPr>
        <p:spPr>
          <a:xfrm>
            <a:off x="531342" y="3958025"/>
            <a:ext cx="10822458" cy="1631216"/>
          </a:xfrm>
          <a:prstGeom prst="rect">
            <a:avLst/>
          </a:prstGeom>
          <a:noFill/>
          <a:ln w="31750">
            <a:solidFill>
              <a:schemeClr val="accent1">
                <a:lumMod val="75000"/>
              </a:schemeClr>
            </a:solidFill>
          </a:ln>
        </p:spPr>
        <p:txBody>
          <a:bodyPr wrap="square" rtlCol="0">
            <a:spAutoFit/>
          </a:bodyPr>
          <a:lstStyle/>
          <a:p>
            <a:pPr algn="l"/>
            <a:r>
              <a:rPr lang="es-ES" sz="2000" b="1" dirty="0">
                <a:solidFill>
                  <a:srgbClr val="2B726F"/>
                </a:solidFill>
                <a:latin typeface="Verdana" panose="020B0604030504040204" pitchFamily="34" charset="0"/>
                <a:ea typeface="Verdana" panose="020B0604030504040204" pitchFamily="34" charset="0"/>
                <a:cs typeface="Verdana" panose="020B0604030504040204" pitchFamily="34" charset="0"/>
              </a:rPr>
              <a:t>     </a:t>
            </a:r>
            <a:r>
              <a:rPr lang="es-ES" sz="2000" dirty="0">
                <a:latin typeface="Verdana" panose="020B0604030504040204" pitchFamily="34" charset="0"/>
                <a:ea typeface="Verdana" panose="020B0604030504040204" pitchFamily="34" charset="0"/>
                <a:cs typeface="Verdana" panose="020B0604030504040204" pitchFamily="34" charset="0"/>
              </a:rPr>
              <a:t>Extracción 1 tonelada de litio por día </a:t>
            </a:r>
            <a:r>
              <a:rPr lang="es-ES" sz="2000" dirty="0">
                <a:latin typeface="Verdana" panose="020B0604030504040204" pitchFamily="34" charset="0"/>
                <a:ea typeface="Verdana" panose="020B0604030504040204" pitchFamily="34" charset="0"/>
                <a:cs typeface="Verdana" panose="020B0604030504040204" pitchFamily="34" charset="0"/>
                <a:sym typeface="Wingdings" pitchFamily="2" charset="2"/>
              </a:rPr>
              <a:t> </a:t>
            </a:r>
            <a:r>
              <a:rPr lang="es-ES" sz="2000" dirty="0">
                <a:latin typeface="Verdana" panose="020B0604030504040204" pitchFamily="34" charset="0"/>
                <a:ea typeface="Verdana" panose="020B0604030504040204" pitchFamily="34" charset="0"/>
                <a:cs typeface="Verdana" panose="020B0604030504040204" pitchFamily="34" charset="0"/>
              </a:rPr>
              <a:t> 260 t de litio/año (260 días hábiles)</a:t>
            </a:r>
          </a:p>
          <a:p>
            <a:pPr algn="l"/>
            <a:r>
              <a:rPr lang="es-ES" sz="2000" dirty="0">
                <a:latin typeface="Verdana" panose="020B0604030504040204" pitchFamily="34" charset="0"/>
                <a:ea typeface="Verdana" panose="020B0604030504040204" pitchFamily="34" charset="0"/>
                <a:cs typeface="Verdana" panose="020B0604030504040204" pitchFamily="34" charset="0"/>
              </a:rPr>
              <a:t>     Esto equivale a la producción de 1378 toneladas de carbonato de litio por año</a:t>
            </a:r>
          </a:p>
          <a:p>
            <a:pPr algn="l"/>
            <a:r>
              <a:rPr lang="es-ES" sz="2000" dirty="0">
                <a:latin typeface="Verdana" panose="020B0604030504040204" pitchFamily="34" charset="0"/>
                <a:ea typeface="Verdana" panose="020B0604030504040204" pitchFamily="34" charset="0"/>
                <a:cs typeface="Verdana" panose="020B0604030504040204" pitchFamily="34" charset="0"/>
              </a:rPr>
              <a:t>    </a:t>
            </a:r>
          </a:p>
          <a:p>
            <a:pPr algn="l"/>
            <a:r>
              <a:rPr lang="es-ES" sz="2000" dirty="0">
                <a:latin typeface="Verdana" panose="020B0604030504040204" pitchFamily="34" charset="0"/>
                <a:ea typeface="Verdana" panose="020B0604030504040204" pitchFamily="34" charset="0"/>
                <a:cs typeface="Verdana" panose="020B0604030504040204" pitchFamily="34" charset="0"/>
              </a:rPr>
              <a:t>    óxido de aluminio </a:t>
            </a:r>
            <a:r>
              <a:rPr lang="es-ES" sz="2000" dirty="0" err="1">
                <a:latin typeface="Verdana" panose="020B0604030504040204" pitchFamily="34" charset="0"/>
                <a:ea typeface="Verdana" panose="020B0604030504040204" pitchFamily="34" charset="0"/>
                <a:cs typeface="Verdana" panose="020B0604030504040204" pitchFamily="34" charset="0"/>
              </a:rPr>
              <a:t>C</a:t>
            </a:r>
            <a:r>
              <a:rPr lang="es-ES" sz="2000" baseline="-25000" dirty="0" err="1">
                <a:latin typeface="Verdana" panose="020B0604030504040204" pitchFamily="34" charset="0"/>
                <a:ea typeface="Verdana" panose="020B0604030504040204" pitchFamily="34" charset="0"/>
                <a:cs typeface="Verdana" panose="020B0604030504040204" pitchFamily="34" charset="0"/>
              </a:rPr>
              <a:t>ext</a:t>
            </a:r>
            <a:r>
              <a:rPr lang="es-ES" sz="2000" dirty="0">
                <a:latin typeface="Verdana" panose="020B0604030504040204" pitchFamily="34" charset="0"/>
                <a:ea typeface="Verdana" panose="020B0604030504040204" pitchFamily="34" charset="0"/>
                <a:cs typeface="Verdana" panose="020B0604030504040204" pitchFamily="34" charset="0"/>
              </a:rPr>
              <a:t>= 8 </a:t>
            </a:r>
            <a:r>
              <a:rPr lang="es-ES" sz="2000" dirty="0" err="1">
                <a:latin typeface="Verdana" panose="020B0604030504040204" pitchFamily="34" charset="0"/>
                <a:ea typeface="Verdana" panose="020B0604030504040204" pitchFamily="34" charset="0"/>
                <a:cs typeface="Verdana" panose="020B0604030504040204" pitchFamily="34" charset="0"/>
              </a:rPr>
              <a:t>gLi</a:t>
            </a:r>
            <a:r>
              <a:rPr lang="es-ES" sz="2000" dirty="0">
                <a:latin typeface="Verdana" panose="020B0604030504040204" pitchFamily="34" charset="0"/>
                <a:ea typeface="Verdana" panose="020B0604030504040204" pitchFamily="34" charset="0"/>
                <a:cs typeface="Verdana" panose="020B0604030504040204" pitchFamily="34" charset="0"/>
              </a:rPr>
              <a:t>/kg  </a:t>
            </a:r>
            <a:r>
              <a:rPr lang="es-ES" sz="2000" dirty="0">
                <a:latin typeface="Verdana" panose="020B0604030504040204" pitchFamily="34" charset="0"/>
                <a:ea typeface="Verdana" panose="020B0604030504040204" pitchFamily="34" charset="0"/>
                <a:cs typeface="Verdana" panose="020B0604030504040204" pitchFamily="34" charset="0"/>
                <a:sym typeface="Wingdings" pitchFamily="2" charset="2"/>
              </a:rPr>
              <a:t></a:t>
            </a:r>
            <a:r>
              <a:rPr lang="es-ES" sz="2000" dirty="0">
                <a:latin typeface="Verdana" panose="020B0604030504040204" pitchFamily="34" charset="0"/>
                <a:ea typeface="Verdana" panose="020B0604030504040204" pitchFamily="34" charset="0"/>
                <a:cs typeface="Verdana" panose="020B0604030504040204" pitchFamily="34" charset="0"/>
              </a:rPr>
              <a:t> 125 toneladas de material activo</a:t>
            </a:r>
          </a:p>
          <a:p>
            <a:pPr algn="l"/>
            <a:r>
              <a:rPr lang="es-ES" sz="2000" dirty="0">
                <a:solidFill>
                  <a:srgbClr val="FF0000"/>
                </a:solidFill>
                <a:latin typeface="Verdana" panose="020B0604030504040204" pitchFamily="34" charset="0"/>
                <a:ea typeface="Verdana" panose="020B0604030504040204" pitchFamily="34" charset="0"/>
                <a:cs typeface="Verdana" panose="020B0604030504040204" pitchFamily="34" charset="0"/>
              </a:rPr>
              <a:t>    óxido de manganeso </a:t>
            </a:r>
            <a:r>
              <a:rPr lang="es-ES" sz="2000" dirty="0" err="1">
                <a:solidFill>
                  <a:srgbClr val="FF0000"/>
                </a:solidFill>
                <a:latin typeface="Verdana" panose="020B0604030504040204" pitchFamily="34" charset="0"/>
                <a:ea typeface="Verdana" panose="020B0604030504040204" pitchFamily="34" charset="0"/>
                <a:cs typeface="Verdana" panose="020B0604030504040204" pitchFamily="34" charset="0"/>
              </a:rPr>
              <a:t>C</a:t>
            </a:r>
            <a:r>
              <a:rPr lang="es-ES" sz="2000" baseline="-25000" dirty="0" err="1">
                <a:solidFill>
                  <a:srgbClr val="FF0000"/>
                </a:solidFill>
                <a:latin typeface="Verdana" panose="020B0604030504040204" pitchFamily="34" charset="0"/>
                <a:ea typeface="Verdana" panose="020B0604030504040204" pitchFamily="34" charset="0"/>
                <a:cs typeface="Verdana" panose="020B0604030504040204" pitchFamily="34" charset="0"/>
              </a:rPr>
              <a:t>ext</a:t>
            </a:r>
            <a:r>
              <a:rPr lang="es-ES" sz="2000" dirty="0">
                <a:solidFill>
                  <a:srgbClr val="FF0000"/>
                </a:solidFill>
                <a:latin typeface="Verdana" panose="020B0604030504040204" pitchFamily="34" charset="0"/>
                <a:ea typeface="Verdana" panose="020B0604030504040204" pitchFamily="34" charset="0"/>
                <a:cs typeface="Verdana" panose="020B0604030504040204" pitchFamily="34" charset="0"/>
              </a:rPr>
              <a:t>= 20 </a:t>
            </a:r>
            <a:r>
              <a:rPr lang="es-ES" sz="2000" dirty="0" err="1">
                <a:solidFill>
                  <a:srgbClr val="FF0000"/>
                </a:solidFill>
                <a:latin typeface="Verdana" panose="020B0604030504040204" pitchFamily="34" charset="0"/>
                <a:ea typeface="Verdana" panose="020B0604030504040204" pitchFamily="34" charset="0"/>
                <a:cs typeface="Verdana" panose="020B0604030504040204" pitchFamily="34" charset="0"/>
              </a:rPr>
              <a:t>gLi</a:t>
            </a:r>
            <a:r>
              <a:rPr lang="es-ES" sz="2000" dirty="0">
                <a:solidFill>
                  <a:srgbClr val="FF0000"/>
                </a:solidFill>
                <a:latin typeface="Verdana" panose="020B0604030504040204" pitchFamily="34" charset="0"/>
                <a:ea typeface="Verdana" panose="020B0604030504040204" pitchFamily="34" charset="0"/>
                <a:cs typeface="Verdana" panose="020B0604030504040204" pitchFamily="34" charset="0"/>
              </a:rPr>
              <a:t>/kg  </a:t>
            </a:r>
            <a:r>
              <a:rPr lang="es-ES" sz="2000" dirty="0">
                <a:solidFill>
                  <a:srgbClr val="FF0000"/>
                </a:solidFill>
                <a:latin typeface="Verdana" panose="020B0604030504040204" pitchFamily="34" charset="0"/>
                <a:ea typeface="Verdana" panose="020B0604030504040204" pitchFamily="34" charset="0"/>
                <a:cs typeface="Verdana" panose="020B0604030504040204" pitchFamily="34" charset="0"/>
                <a:sym typeface="Wingdings" pitchFamily="2" charset="2"/>
              </a:rPr>
              <a:t></a:t>
            </a:r>
            <a:r>
              <a:rPr lang="es-ES" sz="2000" dirty="0">
                <a:solidFill>
                  <a:srgbClr val="FF0000"/>
                </a:solidFill>
                <a:latin typeface="Verdana" panose="020B0604030504040204" pitchFamily="34" charset="0"/>
                <a:ea typeface="Verdana" panose="020B0604030504040204" pitchFamily="34" charset="0"/>
                <a:cs typeface="Verdana" panose="020B0604030504040204" pitchFamily="34" charset="0"/>
              </a:rPr>
              <a:t> 50 toneladas de material activo</a:t>
            </a:r>
          </a:p>
        </p:txBody>
      </p:sp>
      <p:pic>
        <p:nvPicPr>
          <p:cNvPr id="13" name="Image 12">
            <a:extLst>
              <a:ext uri="{FF2B5EF4-FFF2-40B4-BE49-F238E27FC236}">
                <a16:creationId xmlns:a16="http://schemas.microsoft.com/office/drawing/2014/main" id="{55A31E88-6DC7-FBEC-136A-E6832ECC8241}"/>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35925" y="1167067"/>
            <a:ext cx="2909630" cy="2427947"/>
          </a:xfrm>
          <a:prstGeom prst="rect">
            <a:avLst/>
          </a:prstGeom>
        </p:spPr>
      </p:pic>
      <p:sp>
        <p:nvSpPr>
          <p:cNvPr id="18" name="ZoneTexte 17">
            <a:extLst>
              <a:ext uri="{FF2B5EF4-FFF2-40B4-BE49-F238E27FC236}">
                <a16:creationId xmlns:a16="http://schemas.microsoft.com/office/drawing/2014/main" id="{AEBCC8A4-D9FC-7F16-5807-E9009CD1F3B4}"/>
              </a:ext>
            </a:extLst>
          </p:cNvPr>
          <p:cNvSpPr txBox="1"/>
          <p:nvPr/>
        </p:nvSpPr>
        <p:spPr>
          <a:xfrm>
            <a:off x="3112104" y="1747571"/>
            <a:ext cx="2784243" cy="1040285"/>
          </a:xfrm>
          <a:prstGeom prst="rect">
            <a:avLst/>
          </a:prstGeom>
          <a:noFill/>
        </p:spPr>
        <p:txBody>
          <a:bodyPr wrap="square" rtlCol="0">
            <a:spAutoFit/>
          </a:bodyPr>
          <a:lstStyle/>
          <a:p>
            <a:pPr algn="l"/>
            <a:r>
              <a:rPr lang="es-ES" sz="1680" dirty="0" err="1">
                <a:solidFill>
                  <a:srgbClr val="FF0000"/>
                </a:solidFill>
                <a:latin typeface="Verdana" panose="020B0604030504040204" pitchFamily="34" charset="0"/>
                <a:ea typeface="Verdana" panose="020B0604030504040204" pitchFamily="34" charset="0"/>
                <a:cs typeface="Verdana" panose="020B0604030504040204" pitchFamily="34" charset="0"/>
              </a:rPr>
              <a:t>C</a:t>
            </a:r>
            <a:r>
              <a:rPr lang="es-ES" sz="1680" baseline="-25000" dirty="0" err="1">
                <a:solidFill>
                  <a:srgbClr val="FF0000"/>
                </a:solidFill>
                <a:latin typeface="Verdana" panose="020B0604030504040204" pitchFamily="34" charset="0"/>
                <a:ea typeface="Verdana" panose="020B0604030504040204" pitchFamily="34" charset="0"/>
                <a:cs typeface="Verdana" panose="020B0604030504040204" pitchFamily="34" charset="0"/>
              </a:rPr>
              <a:t>ext</a:t>
            </a:r>
            <a:r>
              <a:rPr lang="es-ES" sz="1680" dirty="0">
                <a:solidFill>
                  <a:srgbClr val="FF0000"/>
                </a:solidFill>
                <a:latin typeface="Verdana" panose="020B0604030504040204" pitchFamily="34" charset="0"/>
                <a:ea typeface="Verdana" panose="020B0604030504040204" pitchFamily="34" charset="0"/>
                <a:cs typeface="Verdana" panose="020B0604030504040204" pitchFamily="34" charset="0"/>
              </a:rPr>
              <a:t>=8 g de Li/kg </a:t>
            </a:r>
            <a:r>
              <a:rPr lang="es-ES" sz="1680" dirty="0" err="1">
                <a:solidFill>
                  <a:srgbClr val="FF0000"/>
                </a:solidFill>
                <a:latin typeface="Verdana" panose="020B0604030504040204" pitchFamily="34" charset="0"/>
                <a:ea typeface="Verdana" panose="020B0604030504040204" pitchFamily="34" charset="0"/>
                <a:cs typeface="Verdana" panose="020B0604030504040204" pitchFamily="34" charset="0"/>
              </a:rPr>
              <a:t>comp.</a:t>
            </a:r>
            <a:endParaRPr lang="es-ES" sz="168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algn="l"/>
            <a:endParaRPr lang="es-ES" sz="1680" dirty="0">
              <a:solidFill>
                <a:srgbClr val="FF0000"/>
              </a:solidFill>
              <a:latin typeface="Verdana" panose="020B0604030504040204" pitchFamily="34" charset="0"/>
              <a:ea typeface="Verdana" panose="020B0604030504040204" pitchFamily="34" charset="0"/>
              <a:cs typeface="Verdana" panose="020B0604030504040204" pitchFamily="34" charset="0"/>
              <a:sym typeface="Wingdings" pitchFamily="2" charset="2"/>
            </a:endParaRPr>
          </a:p>
          <a:p>
            <a:pPr algn="l"/>
            <a:r>
              <a:rPr lang="es-ES" sz="1680" dirty="0">
                <a:solidFill>
                  <a:srgbClr val="FF0000"/>
                </a:solidFill>
                <a:latin typeface="Verdana" panose="020B0604030504040204" pitchFamily="34" charset="0"/>
                <a:ea typeface="Verdana" panose="020B0604030504040204" pitchFamily="34" charset="0"/>
                <a:cs typeface="Verdana" panose="020B0604030504040204" pitchFamily="34" charset="0"/>
                <a:sym typeface="Wingdings" pitchFamily="2" charset="2"/>
              </a:rPr>
              <a:t>1 t de Li 125 t </a:t>
            </a:r>
            <a:r>
              <a:rPr lang="es-ES" sz="1680" dirty="0" err="1">
                <a:solidFill>
                  <a:srgbClr val="FF0000"/>
                </a:solidFill>
                <a:latin typeface="Verdana" panose="020B0604030504040204" pitchFamily="34" charset="0"/>
                <a:ea typeface="Verdana" panose="020B0604030504040204" pitchFamily="34" charset="0"/>
                <a:cs typeface="Verdana" panose="020B0604030504040204" pitchFamily="34" charset="0"/>
                <a:sym typeface="Wingdings" pitchFamily="2" charset="2"/>
              </a:rPr>
              <a:t>comp.</a:t>
            </a:r>
            <a:endParaRPr lang="fr-CH" sz="168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endParaRPr lang="es-ES" sz="1680" baseline="-25000" dirty="0">
              <a:latin typeface="Verdana" panose="020B0604030504040204" pitchFamily="34" charset="0"/>
              <a:ea typeface="Verdana" panose="020B0604030504040204" pitchFamily="34" charset="0"/>
              <a:cs typeface="Verdana" panose="020B0604030504040204" pitchFamily="34" charset="0"/>
            </a:endParaRPr>
          </a:p>
        </p:txBody>
      </p:sp>
      <p:sp>
        <p:nvSpPr>
          <p:cNvPr id="20" name="ZoneTexte 19">
            <a:extLst>
              <a:ext uri="{FF2B5EF4-FFF2-40B4-BE49-F238E27FC236}">
                <a16:creationId xmlns:a16="http://schemas.microsoft.com/office/drawing/2014/main" id="{DBDEA35B-CD60-8C88-1680-971E81EDB7EF}"/>
              </a:ext>
            </a:extLst>
          </p:cNvPr>
          <p:cNvSpPr txBox="1"/>
          <p:nvPr/>
        </p:nvSpPr>
        <p:spPr>
          <a:xfrm>
            <a:off x="1005718" y="768198"/>
            <a:ext cx="1856598" cy="400110"/>
          </a:xfrm>
          <a:prstGeom prst="rect">
            <a:avLst/>
          </a:prstGeom>
          <a:noFill/>
        </p:spPr>
        <p:txBody>
          <a:bodyPr wrap="none" rtlCol="0">
            <a:spAutoFit/>
          </a:bodyPr>
          <a:lstStyle/>
          <a:p>
            <a:r>
              <a:rPr lang="fr-FR" sz="2000" dirty="0">
                <a:solidFill>
                  <a:srgbClr val="0432FF"/>
                </a:solidFill>
                <a:latin typeface="Verdana" panose="020B0604030504040204" pitchFamily="34" charset="0"/>
                <a:ea typeface="Verdana" panose="020B0604030504040204" pitchFamily="34" charset="0"/>
                <a:cs typeface="Verdana" panose="020B0604030504040204" pitchFamily="34" charset="0"/>
              </a:rPr>
              <a:t>LiCl</a:t>
            </a:r>
            <a:r>
              <a:rPr lang="fr-FR" sz="2000" baseline="30000" dirty="0">
                <a:solidFill>
                  <a:srgbClr val="0432FF"/>
                </a:solidFill>
                <a:latin typeface="Verdana" panose="020B0604030504040204" pitchFamily="34" charset="0"/>
                <a:ea typeface="Verdana" panose="020B0604030504040204" pitchFamily="34" charset="0"/>
                <a:cs typeface="Verdana" panose="020B0604030504040204" pitchFamily="34" charset="0"/>
              </a:rPr>
              <a:t>.</a:t>
            </a:r>
            <a:r>
              <a:rPr lang="fr-FR" sz="2000" dirty="0">
                <a:solidFill>
                  <a:srgbClr val="0432FF"/>
                </a:solidFill>
                <a:latin typeface="Verdana" panose="020B0604030504040204" pitchFamily="34" charset="0"/>
                <a:ea typeface="Verdana" panose="020B0604030504040204" pitchFamily="34" charset="0"/>
                <a:cs typeface="Verdana" panose="020B0604030504040204" pitchFamily="34" charset="0"/>
              </a:rPr>
              <a:t>2Al(OH)</a:t>
            </a:r>
            <a:r>
              <a:rPr lang="fr-FR" sz="2000" baseline="-25000" dirty="0">
                <a:solidFill>
                  <a:srgbClr val="0432FF"/>
                </a:solidFill>
                <a:latin typeface="Verdana" panose="020B0604030504040204" pitchFamily="34" charset="0"/>
                <a:ea typeface="Verdana" panose="020B0604030504040204" pitchFamily="34" charset="0"/>
                <a:cs typeface="Verdana" panose="020B0604030504040204" pitchFamily="34" charset="0"/>
              </a:rPr>
              <a:t>3</a:t>
            </a:r>
          </a:p>
        </p:txBody>
      </p:sp>
      <p:sp>
        <p:nvSpPr>
          <p:cNvPr id="22" name="ZoneTexte 21">
            <a:extLst>
              <a:ext uri="{FF2B5EF4-FFF2-40B4-BE49-F238E27FC236}">
                <a16:creationId xmlns:a16="http://schemas.microsoft.com/office/drawing/2014/main" id="{DFBDB566-F9F3-3F45-47D6-4C364BBCDDC3}"/>
              </a:ext>
            </a:extLst>
          </p:cNvPr>
          <p:cNvSpPr txBox="1"/>
          <p:nvPr/>
        </p:nvSpPr>
        <p:spPr>
          <a:xfrm>
            <a:off x="691690" y="5793404"/>
            <a:ext cx="10542416" cy="707886"/>
          </a:xfrm>
          <a:prstGeom prst="rect">
            <a:avLst/>
          </a:prstGeom>
          <a:noFill/>
          <a:ln w="41275">
            <a:solidFill>
              <a:srgbClr val="942092"/>
            </a:solidFill>
          </a:ln>
        </p:spPr>
        <p:txBody>
          <a:bodyPr wrap="square" rtlCol="0">
            <a:spAutoFit/>
          </a:bodyPr>
          <a:lstStyle/>
          <a:p>
            <a:pPr algn="l"/>
            <a:r>
              <a:rPr lang="es-ES" sz="1680" b="1" dirty="0">
                <a:solidFill>
                  <a:srgbClr val="942092"/>
                </a:solidFill>
                <a:latin typeface="Verdana" panose="020B0604030504040204" pitchFamily="34" charset="0"/>
                <a:ea typeface="Verdana" panose="020B0604030504040204" pitchFamily="34" charset="0"/>
                <a:cs typeface="Verdana" panose="020B0604030504040204" pitchFamily="34" charset="0"/>
              </a:rPr>
              <a:t>    </a:t>
            </a:r>
            <a:r>
              <a:rPr lang="es-ES" sz="2000" dirty="0">
                <a:latin typeface="Verdana" panose="020B0604030504040204" pitchFamily="34" charset="0"/>
                <a:ea typeface="Verdana" panose="020B0604030504040204" pitchFamily="34" charset="0"/>
                <a:cs typeface="Verdana" panose="020B0604030504040204" pitchFamily="34" charset="0"/>
              </a:rPr>
              <a:t>Ciclos de vida efectiva del material activo: 10 -50 - 100?</a:t>
            </a:r>
          </a:p>
          <a:p>
            <a:pPr algn="l"/>
            <a:r>
              <a:rPr lang="es-ES" sz="2000" dirty="0">
                <a:latin typeface="Verdana" panose="020B0604030504040204" pitchFamily="34" charset="0"/>
                <a:ea typeface="Verdana" panose="020B0604030504040204" pitchFamily="34" charset="0"/>
                <a:cs typeface="Verdana" panose="020B0604030504040204" pitchFamily="34" charset="0"/>
              </a:rPr>
              <a:t>    Caso óptimo 100 ciclos: cada 3 meses hay que renovar o reactivar el material </a:t>
            </a:r>
          </a:p>
        </p:txBody>
      </p:sp>
      <p:sp>
        <p:nvSpPr>
          <p:cNvPr id="6" name="Rectangle 31">
            <a:extLst>
              <a:ext uri="{FF2B5EF4-FFF2-40B4-BE49-F238E27FC236}">
                <a16:creationId xmlns:a16="http://schemas.microsoft.com/office/drawing/2014/main" id="{683241ED-4055-D3A5-63D2-D608E35A4C92}"/>
              </a:ext>
            </a:extLst>
          </p:cNvPr>
          <p:cNvSpPr>
            <a:spLocks noChangeArrowheads="1"/>
          </p:cNvSpPr>
          <p:nvPr/>
        </p:nvSpPr>
        <p:spPr bwMode="auto">
          <a:xfrm>
            <a:off x="0" y="-17766"/>
            <a:ext cx="12192000" cy="774000"/>
          </a:xfrm>
          <a:prstGeom prst="rect">
            <a:avLst/>
          </a:prstGeom>
          <a:solidFill>
            <a:srgbClr val="3D9691"/>
          </a:solidFill>
          <a:ln>
            <a:noFill/>
          </a:ln>
          <a:effectLst/>
        </p:spPr>
        <p:txBody>
          <a:bodyPr wrap="square" anchor="ctr">
            <a:spAutoFit/>
          </a:bodyPr>
          <a:lstStyle/>
          <a:p>
            <a:pPr>
              <a:defRPr/>
            </a:pPr>
            <a:r>
              <a:rPr lang="en-US" sz="2000" b="1" dirty="0">
                <a:solidFill>
                  <a:srgbClr val="FFFF00"/>
                </a:solidFill>
                <a:latin typeface="Arial" charset="0"/>
              </a:rPr>
              <a:t>      </a:t>
            </a:r>
            <a:endParaRPr lang="es-ES_tradnl" sz="2000" b="1" dirty="0">
              <a:solidFill>
                <a:schemeClr val="bg1"/>
              </a:solidFill>
              <a:latin typeface="Arial" charset="0"/>
            </a:endParaRPr>
          </a:p>
        </p:txBody>
      </p:sp>
      <p:sp>
        <p:nvSpPr>
          <p:cNvPr id="7" name="Text Box 5">
            <a:extLst>
              <a:ext uri="{FF2B5EF4-FFF2-40B4-BE49-F238E27FC236}">
                <a16:creationId xmlns:a16="http://schemas.microsoft.com/office/drawing/2014/main" id="{0DBAF587-C394-D879-C67C-070D5D9AC95E}"/>
              </a:ext>
            </a:extLst>
          </p:cNvPr>
          <p:cNvSpPr txBox="1">
            <a:spLocks noChangeArrowheads="1"/>
          </p:cNvSpPr>
          <p:nvPr/>
        </p:nvSpPr>
        <p:spPr bwMode="auto">
          <a:xfrm>
            <a:off x="1342363" y="47163"/>
            <a:ext cx="953941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l">
              <a:spcBef>
                <a:spcPct val="50000"/>
              </a:spcBef>
              <a:defRPr/>
            </a:pPr>
            <a:r>
              <a:rPr lang="es-ES_tradnl" sz="3200" i="1" dirty="0">
                <a:solidFill>
                  <a:srgbClr val="FFFFFF"/>
                </a:solidFill>
                <a:latin typeface="Verdana"/>
                <a:cs typeface="Verdana"/>
              </a:rPr>
              <a:t>EDL por adsorción: LiCl.2Al(OH)</a:t>
            </a:r>
            <a:r>
              <a:rPr lang="es-ES_tradnl" sz="3200" i="1" baseline="-25000" dirty="0">
                <a:solidFill>
                  <a:srgbClr val="FFFFFF"/>
                </a:solidFill>
                <a:latin typeface="Verdana"/>
                <a:cs typeface="Verdana"/>
              </a:rPr>
              <a:t>3</a:t>
            </a:r>
            <a:r>
              <a:rPr lang="es-ES_tradnl" sz="3200" i="1" dirty="0">
                <a:solidFill>
                  <a:srgbClr val="FFFFFF"/>
                </a:solidFill>
                <a:latin typeface="Verdana"/>
                <a:cs typeface="Verdana"/>
              </a:rPr>
              <a:t> y LiMn</a:t>
            </a:r>
            <a:r>
              <a:rPr lang="es-ES_tradnl" sz="3200" i="1" baseline="-25000" dirty="0">
                <a:solidFill>
                  <a:srgbClr val="FFFFFF"/>
                </a:solidFill>
                <a:latin typeface="Verdana"/>
                <a:cs typeface="Verdana"/>
              </a:rPr>
              <a:t>2</a:t>
            </a:r>
            <a:r>
              <a:rPr lang="es-ES_tradnl" sz="3200" i="1" dirty="0">
                <a:solidFill>
                  <a:srgbClr val="FFFFFF"/>
                </a:solidFill>
                <a:latin typeface="Verdana"/>
                <a:cs typeface="Verdana"/>
              </a:rPr>
              <a:t>O</a:t>
            </a:r>
            <a:r>
              <a:rPr lang="es-ES_tradnl" sz="3200" i="1" baseline="-25000" dirty="0">
                <a:solidFill>
                  <a:srgbClr val="FFFFFF"/>
                </a:solidFill>
                <a:latin typeface="Verdana"/>
                <a:cs typeface="Verdana"/>
              </a:rPr>
              <a:t>4 </a:t>
            </a:r>
            <a:r>
              <a:rPr lang="es-ES_tradnl" sz="3200" i="1" dirty="0">
                <a:solidFill>
                  <a:srgbClr val="FFFFFF"/>
                </a:solidFill>
                <a:latin typeface="Verdana"/>
                <a:cs typeface="Verdana"/>
              </a:rPr>
              <a:t> </a:t>
            </a:r>
          </a:p>
        </p:txBody>
      </p:sp>
    </p:spTree>
    <p:extLst>
      <p:ext uri="{BB962C8B-B14F-4D97-AF65-F5344CB8AC3E}">
        <p14:creationId xmlns:p14="http://schemas.microsoft.com/office/powerpoint/2010/main" val="425992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283464" y="889092"/>
            <a:ext cx="9625071" cy="400110"/>
          </a:xfrm>
          <a:prstGeom prst="rect">
            <a:avLst/>
          </a:prstGeom>
          <a:noFill/>
        </p:spPr>
        <p:txBody>
          <a:bodyPr wrap="none" rtlCol="0">
            <a:spAutoFit/>
          </a:bodyPr>
          <a:lstStyle/>
          <a:p>
            <a:r>
              <a:rPr lang="es-ES_tradnl" sz="2000" dirty="0">
                <a:solidFill>
                  <a:srgbClr val="0000FF"/>
                </a:solidFill>
                <a:latin typeface="Verdana" panose="020B0604030504040204" pitchFamily="34" charset="0"/>
                <a:ea typeface="Verdana" panose="020B0604030504040204" pitchFamily="34" charset="0"/>
                <a:cs typeface="Verdana" panose="020B0604030504040204" pitchFamily="34" charset="0"/>
              </a:rPr>
              <a:t>¿Importancia del Litio en la economía nacional comparada a la minería? </a:t>
            </a:r>
          </a:p>
        </p:txBody>
      </p:sp>
      <p:sp>
        <p:nvSpPr>
          <p:cNvPr id="3" name="ZoneTexte 2"/>
          <p:cNvSpPr txBox="1"/>
          <p:nvPr/>
        </p:nvSpPr>
        <p:spPr>
          <a:xfrm>
            <a:off x="566353" y="1435053"/>
            <a:ext cx="10787447" cy="2862322"/>
          </a:xfrm>
          <a:prstGeom prst="rect">
            <a:avLst/>
          </a:prstGeom>
          <a:noFill/>
        </p:spPr>
        <p:txBody>
          <a:bodyPr wrap="square" rtlCol="0">
            <a:spAutoFit/>
          </a:bodyPr>
          <a:lstStyle/>
          <a:p>
            <a:r>
              <a:rPr lang="es-ES_tradnl" sz="2000" dirty="0">
                <a:latin typeface="Verdana" panose="020B0604030504040204" pitchFamily="34" charset="0"/>
                <a:ea typeface="Verdana" panose="020B0604030504040204" pitchFamily="34" charset="0"/>
                <a:cs typeface="Verdana" panose="020B0604030504040204" pitchFamily="34" charset="0"/>
              </a:rPr>
              <a:t>Fijemos arbitrariamente los precios de la tonelada:</a:t>
            </a:r>
          </a:p>
          <a:p>
            <a:endParaRPr lang="es-ES_tradnl" sz="2000" dirty="0">
              <a:latin typeface="Verdana" panose="020B0604030504040204" pitchFamily="34" charset="0"/>
              <a:ea typeface="Verdana" panose="020B0604030504040204" pitchFamily="34" charset="0"/>
              <a:cs typeface="Verdana" panose="020B0604030504040204" pitchFamily="34" charset="0"/>
            </a:endParaRPr>
          </a:p>
          <a:p>
            <a:r>
              <a:rPr lang="es-ES_tradnl" sz="2000" dirty="0">
                <a:solidFill>
                  <a:srgbClr val="0432FF"/>
                </a:solidFill>
                <a:latin typeface="Verdana" panose="020B0604030504040204" pitchFamily="34" charset="0"/>
                <a:ea typeface="Verdana" panose="020B0604030504040204" pitchFamily="34" charset="0"/>
                <a:cs typeface="Verdana" panose="020B0604030504040204" pitchFamily="34" charset="0"/>
              </a:rPr>
              <a:t> 	Li</a:t>
            </a:r>
            <a:r>
              <a:rPr lang="es-ES_tradnl" sz="2000" baseline="-25000" dirty="0">
                <a:solidFill>
                  <a:srgbClr val="0432FF"/>
                </a:solidFill>
                <a:latin typeface="Verdana" panose="020B0604030504040204" pitchFamily="34" charset="0"/>
                <a:ea typeface="Verdana" panose="020B0604030504040204" pitchFamily="34" charset="0"/>
                <a:cs typeface="Verdana" panose="020B0604030504040204" pitchFamily="34" charset="0"/>
              </a:rPr>
              <a:t>2</a:t>
            </a:r>
            <a:r>
              <a:rPr lang="es-ES_tradnl" sz="2000" dirty="0">
                <a:solidFill>
                  <a:srgbClr val="0432FF"/>
                </a:solidFill>
                <a:latin typeface="Verdana" panose="020B0604030504040204" pitchFamily="34" charset="0"/>
                <a:ea typeface="Verdana" panose="020B0604030504040204" pitchFamily="34" charset="0"/>
                <a:cs typeface="Verdana" panose="020B0604030504040204" pitchFamily="34" charset="0"/>
              </a:rPr>
              <a:t>CO</a:t>
            </a:r>
            <a:r>
              <a:rPr lang="es-ES_tradnl" sz="2000" baseline="-25000" dirty="0">
                <a:solidFill>
                  <a:srgbClr val="0432FF"/>
                </a:solidFill>
                <a:latin typeface="Verdana" panose="020B0604030504040204" pitchFamily="34" charset="0"/>
                <a:ea typeface="Verdana" panose="020B0604030504040204" pitchFamily="34" charset="0"/>
                <a:cs typeface="Verdana" panose="020B0604030504040204" pitchFamily="34" charset="0"/>
              </a:rPr>
              <a:t>3</a:t>
            </a:r>
            <a:r>
              <a:rPr lang="es-ES_tradnl" sz="2000" dirty="0">
                <a:solidFill>
                  <a:srgbClr val="0432FF"/>
                </a:solidFill>
                <a:latin typeface="Verdana" panose="020B0604030504040204" pitchFamily="34" charset="0"/>
                <a:ea typeface="Verdana" panose="020B0604030504040204" pitchFamily="34" charset="0"/>
                <a:cs typeface="Verdana" panose="020B0604030504040204" pitchFamily="34" charset="0"/>
              </a:rPr>
              <a:t> a 20.000 $us/t</a:t>
            </a:r>
            <a:r>
              <a:rPr lang="es-ES_tradnl" sz="2000" dirty="0">
                <a:latin typeface="Verdana" panose="020B0604030504040204" pitchFamily="34" charset="0"/>
                <a:ea typeface="Verdana" panose="020B0604030504040204" pitchFamily="34" charset="0"/>
                <a:cs typeface="Verdana" panose="020B0604030504040204" pitchFamily="34" charset="0"/>
              </a:rPr>
              <a:t>	</a:t>
            </a:r>
            <a:r>
              <a:rPr lang="es-ES_tradnl" sz="2000" dirty="0">
                <a:solidFill>
                  <a:srgbClr val="0000FF"/>
                </a:solidFill>
                <a:latin typeface="Verdana" panose="020B0604030504040204" pitchFamily="34" charset="0"/>
                <a:ea typeface="Verdana" panose="020B0604030504040204" pitchFamily="34" charset="0"/>
                <a:cs typeface="Verdana" panose="020B0604030504040204" pitchFamily="34" charset="0"/>
              </a:rPr>
              <a:t>	KCl a 240 $us/t</a:t>
            </a:r>
          </a:p>
          <a:p>
            <a:endParaRPr lang="es-ES_tradnl" sz="2000" dirty="0">
              <a:latin typeface="Verdana" panose="020B0604030504040204" pitchFamily="34" charset="0"/>
              <a:ea typeface="Verdana" panose="020B0604030504040204" pitchFamily="34" charset="0"/>
              <a:cs typeface="Verdana" panose="020B0604030504040204" pitchFamily="34" charset="0"/>
            </a:endParaRPr>
          </a:p>
          <a:p>
            <a:pPr defTabSz="630212"/>
            <a:r>
              <a:rPr lang="es-ES_tradnl" sz="2000" dirty="0">
                <a:latin typeface="Verdana" panose="020B0604030504040204" pitchFamily="34" charset="0"/>
                <a:ea typeface="Verdana" panose="020B0604030504040204" pitchFamily="34" charset="0"/>
                <a:cs typeface="Verdana" panose="020B0604030504040204" pitchFamily="34" charset="0"/>
              </a:rPr>
              <a:t>Producción de 15'000 t/a de carbonato de litio       </a:t>
            </a:r>
            <a:r>
              <a:rPr lang="fr-FR" sz="2000" dirty="0">
                <a:latin typeface="Verdana" panose="020B0604030504040204" pitchFamily="34" charset="0"/>
                <a:ea typeface="Verdana" panose="020B0604030504040204" pitchFamily="34" charset="0"/>
                <a:cs typeface="Verdana" panose="020B0604030504040204" pitchFamily="34" charset="0"/>
                <a:sym typeface="Wingdings"/>
              </a:rPr>
              <a:t></a:t>
            </a:r>
            <a:r>
              <a:rPr lang="es-ES_tradnl" sz="2000" dirty="0">
                <a:latin typeface="Verdana" panose="020B0604030504040204" pitchFamily="34" charset="0"/>
                <a:ea typeface="Verdana" panose="020B0604030504040204" pitchFamily="34" charset="0"/>
                <a:cs typeface="Verdana" panose="020B0604030504040204" pitchFamily="34" charset="0"/>
              </a:rPr>
              <a:t>  $us  300 millones por año</a:t>
            </a:r>
          </a:p>
          <a:p>
            <a:pPr defTabSz="630212"/>
            <a:r>
              <a:rPr lang="es-ES_tradnl" sz="2000" dirty="0">
                <a:latin typeface="Verdana" panose="020B0604030504040204" pitchFamily="34" charset="0"/>
                <a:ea typeface="Verdana" panose="020B0604030504040204" pitchFamily="34" charset="0"/>
                <a:cs typeface="Verdana" panose="020B0604030504040204" pitchFamily="34" charset="0"/>
              </a:rPr>
              <a:t>Producción de 350.000 t/a de cloruro de potasio    </a:t>
            </a:r>
            <a:r>
              <a:rPr lang="fr-FR" sz="2000" dirty="0">
                <a:latin typeface="Verdana" panose="020B0604030504040204" pitchFamily="34" charset="0"/>
                <a:ea typeface="Verdana" panose="020B0604030504040204" pitchFamily="34" charset="0"/>
                <a:cs typeface="Verdana" panose="020B0604030504040204" pitchFamily="34" charset="0"/>
                <a:sym typeface="Wingdings"/>
              </a:rPr>
              <a:t></a:t>
            </a:r>
            <a:r>
              <a:rPr lang="es-ES_tradnl" sz="2000" dirty="0">
                <a:latin typeface="Verdana" panose="020B0604030504040204" pitchFamily="34" charset="0"/>
                <a:ea typeface="Verdana" panose="020B0604030504040204" pitchFamily="34" charset="0"/>
                <a:cs typeface="Verdana" panose="020B0604030504040204" pitchFamily="34" charset="0"/>
              </a:rPr>
              <a:t>  $us    84 millones por año</a:t>
            </a:r>
          </a:p>
          <a:p>
            <a:pPr defTabSz="630212"/>
            <a:endParaRPr lang="es-ES_tradnl" sz="2000" dirty="0">
              <a:latin typeface="Verdana" panose="020B0604030504040204" pitchFamily="34" charset="0"/>
              <a:ea typeface="Verdana" panose="020B0604030504040204" pitchFamily="34" charset="0"/>
              <a:cs typeface="Verdana" panose="020B0604030504040204" pitchFamily="34" charset="0"/>
            </a:endParaRPr>
          </a:p>
          <a:p>
            <a:pPr>
              <a:tabLst>
                <a:tab pos="5113134" algn="l"/>
              </a:tabLst>
            </a:pPr>
            <a:r>
              <a:rPr lang="fr-CH" sz="2000" dirty="0">
                <a:latin typeface="Verdana" panose="020B0604030504040204" pitchFamily="34" charset="0"/>
                <a:ea typeface="Verdana" panose="020B0604030504040204" pitchFamily="34" charset="0"/>
                <a:cs typeface="Verdana" panose="020B0604030504040204" pitchFamily="34" charset="0"/>
              </a:rPr>
              <a:t>                                                             </a:t>
            </a:r>
            <a:r>
              <a:rPr lang="es-ES_tradnl" sz="2000" dirty="0">
                <a:latin typeface="Verdana" panose="020B0604030504040204" pitchFamily="34" charset="0"/>
                <a:ea typeface="Verdana" panose="020B0604030504040204" pitchFamily="34" charset="0"/>
                <a:cs typeface="Verdana" panose="020B0604030504040204" pitchFamily="34" charset="0"/>
              </a:rPr>
              <a:t>Total	 </a:t>
            </a:r>
            <a:r>
              <a:rPr lang="fr-FR" sz="2000" dirty="0">
                <a:latin typeface="Verdana" panose="020B0604030504040204" pitchFamily="34" charset="0"/>
                <a:ea typeface="Verdana" panose="020B0604030504040204" pitchFamily="34" charset="0"/>
                <a:cs typeface="Verdana" panose="020B0604030504040204" pitchFamily="34" charset="0"/>
                <a:sym typeface="Wingdings"/>
              </a:rPr>
              <a:t>  </a:t>
            </a:r>
            <a:r>
              <a:rPr lang="es-ES_tradnl" sz="2000" dirty="0">
                <a:solidFill>
                  <a:srgbClr val="FF0000"/>
                </a:solidFill>
                <a:latin typeface="Verdana" panose="020B0604030504040204" pitchFamily="34" charset="0"/>
                <a:ea typeface="Verdana" panose="020B0604030504040204" pitchFamily="34" charset="0"/>
                <a:cs typeface="Verdana" panose="020B0604030504040204" pitchFamily="34" charset="0"/>
              </a:rPr>
              <a:t>$us   384 millones por año</a:t>
            </a:r>
          </a:p>
          <a:p>
            <a:pPr>
              <a:tabLst>
                <a:tab pos="5113134" algn="l"/>
              </a:tabLst>
            </a:pPr>
            <a:r>
              <a:rPr lang="es-ES_tradnl" sz="2000" dirty="0">
                <a:solidFill>
                  <a:srgbClr val="FF0000"/>
                </a:solidFill>
                <a:latin typeface="Verdana" panose="020B0604030504040204" pitchFamily="34" charset="0"/>
                <a:ea typeface="Verdana" panose="020B0604030504040204" pitchFamily="34" charset="0"/>
                <a:cs typeface="Verdana" panose="020B0604030504040204" pitchFamily="34" charset="0"/>
              </a:rPr>
              <a:t>	        (Costos de producción ???)</a:t>
            </a:r>
          </a:p>
        </p:txBody>
      </p:sp>
      <p:graphicFrame>
        <p:nvGraphicFramePr>
          <p:cNvPr id="4" name="Tableau 3"/>
          <p:cNvGraphicFramePr>
            <a:graphicFrameLocks noGrp="1"/>
          </p:cNvGraphicFramePr>
          <p:nvPr>
            <p:extLst>
              <p:ext uri="{D42A27DB-BD31-4B8C-83A1-F6EECF244321}">
                <p14:modId xmlns:p14="http://schemas.microsoft.com/office/powerpoint/2010/main" val="45566122"/>
              </p:ext>
            </p:extLst>
          </p:nvPr>
        </p:nvGraphicFramePr>
        <p:xfrm>
          <a:off x="667266" y="4976347"/>
          <a:ext cx="10997511" cy="882398"/>
        </p:xfrm>
        <a:graphic>
          <a:graphicData uri="http://schemas.openxmlformats.org/drawingml/2006/table">
            <a:tbl>
              <a:tblPr firstRow="1" bandRow="1">
                <a:tableStyleId>{18603FDC-E32A-4AB5-989C-0864C3EAD2B8}</a:tableStyleId>
              </a:tblPr>
              <a:tblGrid>
                <a:gridCol w="1832919">
                  <a:extLst>
                    <a:ext uri="{9D8B030D-6E8A-4147-A177-3AD203B41FA5}">
                      <a16:colId xmlns:a16="http://schemas.microsoft.com/office/drawing/2014/main" val="20000"/>
                    </a:ext>
                  </a:extLst>
                </a:gridCol>
                <a:gridCol w="1832919">
                  <a:extLst>
                    <a:ext uri="{9D8B030D-6E8A-4147-A177-3AD203B41FA5}">
                      <a16:colId xmlns:a16="http://schemas.microsoft.com/office/drawing/2014/main" val="20001"/>
                    </a:ext>
                  </a:extLst>
                </a:gridCol>
                <a:gridCol w="1832919">
                  <a:extLst>
                    <a:ext uri="{9D8B030D-6E8A-4147-A177-3AD203B41FA5}">
                      <a16:colId xmlns:a16="http://schemas.microsoft.com/office/drawing/2014/main" val="20002"/>
                    </a:ext>
                  </a:extLst>
                </a:gridCol>
                <a:gridCol w="1832919">
                  <a:extLst>
                    <a:ext uri="{9D8B030D-6E8A-4147-A177-3AD203B41FA5}">
                      <a16:colId xmlns:a16="http://schemas.microsoft.com/office/drawing/2014/main" val="20003"/>
                    </a:ext>
                  </a:extLst>
                </a:gridCol>
                <a:gridCol w="1674909">
                  <a:extLst>
                    <a:ext uri="{9D8B030D-6E8A-4147-A177-3AD203B41FA5}">
                      <a16:colId xmlns:a16="http://schemas.microsoft.com/office/drawing/2014/main" val="20004"/>
                    </a:ext>
                  </a:extLst>
                </a:gridCol>
                <a:gridCol w="1990926">
                  <a:extLst>
                    <a:ext uri="{9D8B030D-6E8A-4147-A177-3AD203B41FA5}">
                      <a16:colId xmlns:a16="http://schemas.microsoft.com/office/drawing/2014/main" val="20005"/>
                    </a:ext>
                  </a:extLst>
                </a:gridCol>
              </a:tblGrid>
              <a:tr h="441199">
                <a:tc>
                  <a:txBody>
                    <a:bodyPr/>
                    <a:lstStyle/>
                    <a:p>
                      <a:pPr algn="ctr"/>
                      <a:r>
                        <a:rPr lang="es-ES" sz="2000" noProof="0" dirty="0">
                          <a:solidFill>
                            <a:srgbClr val="FFFF00"/>
                          </a:solidFill>
                          <a:latin typeface="Verdana" panose="020B0604030504040204" pitchFamily="34" charset="0"/>
                          <a:ea typeface="Verdana" panose="020B0604030504040204" pitchFamily="34" charset="0"/>
                          <a:cs typeface="Verdana" panose="020B0604030504040204" pitchFamily="34" charset="0"/>
                        </a:rPr>
                        <a:t>Oro</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s-ES" sz="2000" noProof="0" dirty="0">
                          <a:solidFill>
                            <a:srgbClr val="FFFF00"/>
                          </a:solidFill>
                          <a:latin typeface="Verdana" panose="020B0604030504040204" pitchFamily="34" charset="0"/>
                          <a:ea typeface="Verdana" panose="020B0604030504040204" pitchFamily="34" charset="0"/>
                          <a:cs typeface="Verdana" panose="020B0604030504040204" pitchFamily="34" charset="0"/>
                        </a:rPr>
                        <a:t>Zinc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s-ES" sz="2000" noProof="0" dirty="0">
                          <a:solidFill>
                            <a:srgbClr val="FFFF00"/>
                          </a:solidFill>
                          <a:latin typeface="Verdana" panose="020B0604030504040204" pitchFamily="34" charset="0"/>
                          <a:ea typeface="Verdana" panose="020B0604030504040204" pitchFamily="34" charset="0"/>
                          <a:cs typeface="Verdana" panose="020B0604030504040204" pitchFamily="34" charset="0"/>
                        </a:rPr>
                        <a:t>Plata</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s-ES" sz="2000" noProof="0" dirty="0">
                          <a:solidFill>
                            <a:srgbClr val="FFFF00"/>
                          </a:solidFill>
                          <a:latin typeface="Verdana" panose="020B0604030504040204" pitchFamily="34" charset="0"/>
                          <a:ea typeface="Verdana" panose="020B0604030504040204" pitchFamily="34" charset="0"/>
                          <a:cs typeface="Verdana" panose="020B0604030504040204" pitchFamily="34" charset="0"/>
                        </a:rPr>
                        <a:t>Estaño</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s-ES" sz="2000" noProof="0" dirty="0">
                          <a:solidFill>
                            <a:srgbClr val="FFFF00"/>
                          </a:solidFill>
                          <a:latin typeface="Verdana" panose="020B0604030504040204" pitchFamily="34" charset="0"/>
                          <a:ea typeface="Verdana" panose="020B0604030504040204" pitchFamily="34" charset="0"/>
                          <a:cs typeface="Verdana" panose="020B0604030504040204" pitchFamily="34" charset="0"/>
                        </a:rPr>
                        <a:t>Plomo</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s-ES" sz="2000" noProof="0" dirty="0">
                          <a:solidFill>
                            <a:srgbClr val="FFFF00"/>
                          </a:solidFill>
                          <a:latin typeface="Verdana" panose="020B0604030504040204" pitchFamily="34" charset="0"/>
                          <a:ea typeface="Verdana" panose="020B0604030504040204" pitchFamily="34" charset="0"/>
                          <a:cs typeface="Verdana" panose="020B0604030504040204" pitchFamily="34" charset="0"/>
                        </a:rPr>
                        <a:t>Total</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441199">
                <a:tc>
                  <a:txBody>
                    <a:bodyPr/>
                    <a:lstStyle/>
                    <a:p>
                      <a:pPr algn="ctr"/>
                      <a:r>
                        <a:rPr lang="fr-FR" sz="2000" dirty="0">
                          <a:solidFill>
                            <a:srgbClr val="FFFF00"/>
                          </a:solidFill>
                          <a:latin typeface="Verdana" panose="020B0604030504040204" pitchFamily="34" charset="0"/>
                          <a:ea typeface="Verdana" panose="020B0604030504040204" pitchFamily="34" charset="0"/>
                          <a:cs typeface="Verdana" panose="020B0604030504040204" pitchFamily="34" charset="0"/>
                        </a:rPr>
                        <a:t>$us 1600 M</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lt1">
                        <a:alpha val="5000"/>
                      </a:schemeClr>
                    </a:solidFill>
                  </a:tcPr>
                </a:tc>
                <a:tc>
                  <a:txBody>
                    <a:bodyPr/>
                    <a:lstStyle/>
                    <a:p>
                      <a:pPr algn="ctr"/>
                      <a:r>
                        <a:rPr lang="fr-FR" sz="2000" dirty="0">
                          <a:solidFill>
                            <a:srgbClr val="FFFF00"/>
                          </a:solidFill>
                          <a:latin typeface="Verdana" panose="020B0604030504040204" pitchFamily="34" charset="0"/>
                          <a:ea typeface="Verdana" panose="020B0604030504040204" pitchFamily="34" charset="0"/>
                          <a:cs typeface="Verdana" panose="020B0604030504040204" pitchFamily="34" charset="0"/>
                        </a:rPr>
                        <a:t>$us 1200 M</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lt1">
                        <a:alpha val="5000"/>
                      </a:schemeClr>
                    </a:solidFill>
                  </a:tcPr>
                </a:tc>
                <a:tc>
                  <a:txBody>
                    <a:bodyPr/>
                    <a:lstStyle/>
                    <a:p>
                      <a:pPr algn="ctr"/>
                      <a:r>
                        <a:rPr lang="fr-FR" sz="2000" dirty="0">
                          <a:solidFill>
                            <a:srgbClr val="FFFF00"/>
                          </a:solidFill>
                          <a:latin typeface="Verdana" panose="020B0604030504040204" pitchFamily="34" charset="0"/>
                          <a:ea typeface="Verdana" panose="020B0604030504040204" pitchFamily="34" charset="0"/>
                          <a:cs typeface="Verdana" panose="020B0604030504040204" pitchFamily="34" charset="0"/>
                        </a:rPr>
                        <a:t>$us 560 M</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lt1">
                        <a:alpha val="5000"/>
                      </a:schemeClr>
                    </a:solidFill>
                  </a:tcPr>
                </a:tc>
                <a:tc>
                  <a:txBody>
                    <a:bodyPr/>
                    <a:lstStyle/>
                    <a:p>
                      <a:pPr algn="ctr"/>
                      <a:r>
                        <a:rPr lang="fr-FR" sz="2000" dirty="0">
                          <a:solidFill>
                            <a:srgbClr val="FFFF00"/>
                          </a:solidFill>
                          <a:latin typeface="Verdana" panose="020B0604030504040204" pitchFamily="34" charset="0"/>
                          <a:ea typeface="Verdana" panose="020B0604030504040204" pitchFamily="34" charset="0"/>
                          <a:cs typeface="Verdana" panose="020B0604030504040204" pitchFamily="34" charset="0"/>
                        </a:rPr>
                        <a:t>$us 280 M</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lt1">
                        <a:alpha val="5000"/>
                      </a:schemeClr>
                    </a:solidFill>
                  </a:tcPr>
                </a:tc>
                <a:tc>
                  <a:txBody>
                    <a:bodyPr/>
                    <a:lstStyle/>
                    <a:p>
                      <a:pPr algn="ctr"/>
                      <a:r>
                        <a:rPr lang="fr-FR" sz="2000" dirty="0">
                          <a:solidFill>
                            <a:srgbClr val="FFFF00"/>
                          </a:solidFill>
                          <a:latin typeface="Verdana" panose="020B0604030504040204" pitchFamily="34" charset="0"/>
                          <a:ea typeface="Verdana" panose="020B0604030504040204" pitchFamily="34" charset="0"/>
                          <a:cs typeface="Verdana" panose="020B0604030504040204" pitchFamily="34" charset="0"/>
                        </a:rPr>
                        <a:t>$us 160 M</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lt1">
                        <a:alpha val="5000"/>
                      </a:schemeClr>
                    </a:solidFill>
                  </a:tcPr>
                </a:tc>
                <a:tc>
                  <a:txBody>
                    <a:bodyPr/>
                    <a:lstStyle/>
                    <a:p>
                      <a:pPr algn="ctr"/>
                      <a:r>
                        <a:rPr lang="es-ES_tradnl" sz="2000" dirty="0">
                          <a:solidFill>
                            <a:srgbClr val="FFFF00"/>
                          </a:solidFill>
                          <a:latin typeface="Verdana" panose="020B0604030504040204" pitchFamily="34" charset="0"/>
                          <a:ea typeface="Verdana" panose="020B0604030504040204" pitchFamily="34" charset="0"/>
                          <a:cs typeface="Verdana" panose="020B0604030504040204" pitchFamily="34" charset="0"/>
                        </a:rPr>
                        <a:t>≈</a:t>
                      </a:r>
                      <a:r>
                        <a:rPr lang="es-ES_tradnl" sz="2000" dirty="0">
                          <a:solidFill>
                            <a:srgbClr val="0000FF"/>
                          </a:solidFill>
                          <a:latin typeface="Verdana" panose="020B0604030504040204" pitchFamily="34" charset="0"/>
                          <a:ea typeface="Verdana" panose="020B0604030504040204" pitchFamily="34" charset="0"/>
                          <a:cs typeface="Verdana" panose="020B0604030504040204" pitchFamily="34" charset="0"/>
                        </a:rPr>
                        <a:t> </a:t>
                      </a:r>
                      <a:r>
                        <a:rPr lang="fr-FR" sz="2000" dirty="0">
                          <a:solidFill>
                            <a:srgbClr val="FFFF00"/>
                          </a:solidFill>
                          <a:latin typeface="Verdana" panose="020B0604030504040204" pitchFamily="34" charset="0"/>
                          <a:ea typeface="Verdana" panose="020B0604030504040204" pitchFamily="34" charset="0"/>
                          <a:cs typeface="Verdana" panose="020B0604030504040204" pitchFamily="34" charset="0"/>
                        </a:rPr>
                        <a:t>$us 4000</a:t>
                      </a:r>
                      <a:r>
                        <a:rPr lang="fr-FR" sz="2000" baseline="0" dirty="0">
                          <a:solidFill>
                            <a:srgbClr val="FFFF00"/>
                          </a:solidFill>
                          <a:latin typeface="Verdana" panose="020B0604030504040204" pitchFamily="34" charset="0"/>
                          <a:ea typeface="Verdana" panose="020B0604030504040204" pitchFamily="34" charset="0"/>
                          <a:cs typeface="Verdana" panose="020B0604030504040204" pitchFamily="34" charset="0"/>
                        </a:rPr>
                        <a:t> M</a:t>
                      </a:r>
                      <a:endParaRPr lang="fr-FR" sz="2000" dirty="0">
                        <a:solidFill>
                          <a:srgbClr val="FFFF00"/>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lt1">
                        <a:alpha val="5000"/>
                      </a:schemeClr>
                    </a:solidFill>
                  </a:tcPr>
                </a:tc>
                <a:extLst>
                  <a:ext uri="{0D108BD9-81ED-4DB2-BD59-A6C34878D82A}">
                    <a16:rowId xmlns:a16="http://schemas.microsoft.com/office/drawing/2014/main" val="10001"/>
                  </a:ext>
                </a:extLst>
              </a:tr>
            </a:tbl>
          </a:graphicData>
        </a:graphic>
      </p:graphicFrame>
      <p:sp>
        <p:nvSpPr>
          <p:cNvPr id="9" name="ZoneTexte 8"/>
          <p:cNvSpPr txBox="1"/>
          <p:nvPr/>
        </p:nvSpPr>
        <p:spPr>
          <a:xfrm>
            <a:off x="1033662" y="4515692"/>
            <a:ext cx="10631115" cy="400110"/>
          </a:xfrm>
          <a:prstGeom prst="rect">
            <a:avLst/>
          </a:prstGeom>
          <a:noFill/>
        </p:spPr>
        <p:txBody>
          <a:bodyPr wrap="none" rtlCol="0">
            <a:spAutoFit/>
          </a:bodyPr>
          <a:lstStyle/>
          <a:p>
            <a:r>
              <a:rPr lang="es-ES" sz="2000" dirty="0">
                <a:latin typeface="Verdana" panose="020B0604030504040204" pitchFamily="34" charset="0"/>
                <a:ea typeface="Verdana" panose="020B0604030504040204" pitchFamily="34" charset="0"/>
                <a:cs typeface="Verdana" panose="020B0604030504040204" pitchFamily="34" charset="0"/>
              </a:rPr>
              <a:t>Total de Exportaciones del país: promedio 2017-2020 (fuente Fundación Milenio)</a:t>
            </a:r>
          </a:p>
        </p:txBody>
      </p:sp>
      <p:sp>
        <p:nvSpPr>
          <p:cNvPr id="13" name="Espace réservé du numéro de diapositive 12"/>
          <p:cNvSpPr>
            <a:spLocks noGrp="1"/>
          </p:cNvSpPr>
          <p:nvPr>
            <p:ph type="sldNum" sz="quarter" idx="12"/>
          </p:nvPr>
        </p:nvSpPr>
        <p:spPr/>
        <p:txBody>
          <a:bodyPr/>
          <a:lstStyle/>
          <a:p>
            <a:pPr>
              <a:defRPr/>
            </a:pPr>
            <a:fld id="{346C302A-9C7F-F240-B8EF-22186410AACD}" type="slidenum">
              <a:rPr lang="en-US" smtClean="0"/>
              <a:pPr>
                <a:defRPr/>
              </a:pPr>
              <a:t>7</a:t>
            </a:fld>
            <a:endParaRPr lang="en-US"/>
          </a:p>
        </p:txBody>
      </p:sp>
      <p:sp>
        <p:nvSpPr>
          <p:cNvPr id="11" name="Rectangle 31">
            <a:extLst>
              <a:ext uri="{FF2B5EF4-FFF2-40B4-BE49-F238E27FC236}">
                <a16:creationId xmlns:a16="http://schemas.microsoft.com/office/drawing/2014/main" id="{81A50F7D-64F1-49F7-E074-C2225F24667B}"/>
              </a:ext>
            </a:extLst>
          </p:cNvPr>
          <p:cNvSpPr>
            <a:spLocks noChangeArrowheads="1"/>
          </p:cNvSpPr>
          <p:nvPr/>
        </p:nvSpPr>
        <p:spPr bwMode="auto">
          <a:xfrm>
            <a:off x="0" y="-18170"/>
            <a:ext cx="12192000" cy="774251"/>
          </a:xfrm>
          <a:prstGeom prst="rect">
            <a:avLst/>
          </a:prstGeom>
          <a:solidFill>
            <a:srgbClr val="3D9691"/>
          </a:solidFill>
          <a:ln>
            <a:noFill/>
          </a:ln>
          <a:effectLst/>
        </p:spPr>
        <p:txBody>
          <a:bodyPr wrap="square" anchor="ctr">
            <a:spAutoFit/>
          </a:bodyPr>
          <a:lstStyle/>
          <a:p>
            <a:pPr>
              <a:defRPr/>
            </a:pPr>
            <a:endParaRPr lang="en-US" sz="1477" b="1" dirty="0">
              <a:solidFill>
                <a:srgbClr val="FFFF00"/>
              </a:solidFill>
              <a:latin typeface="Arial" charset="0"/>
            </a:endParaRPr>
          </a:p>
          <a:p>
            <a:pPr>
              <a:defRPr/>
            </a:pPr>
            <a:endParaRPr lang="en-US" sz="1477" b="1" dirty="0">
              <a:solidFill>
                <a:srgbClr val="FFFF00"/>
              </a:solidFill>
              <a:latin typeface="Arial" charset="0"/>
            </a:endParaRPr>
          </a:p>
          <a:p>
            <a:pPr>
              <a:defRPr/>
            </a:pPr>
            <a:endParaRPr lang="es-ES_tradnl" sz="1477" b="1" dirty="0">
              <a:solidFill>
                <a:schemeClr val="bg1"/>
              </a:solidFill>
              <a:latin typeface="Arial" charset="0"/>
            </a:endParaRPr>
          </a:p>
        </p:txBody>
      </p:sp>
      <p:sp>
        <p:nvSpPr>
          <p:cNvPr id="5" name="Text Box 5"/>
          <p:cNvSpPr txBox="1">
            <a:spLocks noChangeArrowheads="1"/>
          </p:cNvSpPr>
          <p:nvPr/>
        </p:nvSpPr>
        <p:spPr bwMode="auto">
          <a:xfrm>
            <a:off x="2898845" y="112712"/>
            <a:ext cx="691261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l">
              <a:spcBef>
                <a:spcPct val="50000"/>
              </a:spcBef>
              <a:defRPr/>
            </a:pPr>
            <a:r>
              <a:rPr lang="es-ES_tradnl" sz="3200" i="1" dirty="0">
                <a:solidFill>
                  <a:srgbClr val="FFFFFF"/>
                </a:solidFill>
                <a:latin typeface="Verdana"/>
                <a:cs typeface="Verdana"/>
              </a:rPr>
              <a:t>Comercialización del litio</a:t>
            </a:r>
          </a:p>
        </p:txBody>
      </p:sp>
    </p:spTree>
    <p:extLst>
      <p:ext uri="{BB962C8B-B14F-4D97-AF65-F5344CB8AC3E}">
        <p14:creationId xmlns:p14="http://schemas.microsoft.com/office/powerpoint/2010/main" val="1608523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BC64C732-4C7B-B28D-B5DD-73516E2285F8}"/>
              </a:ext>
            </a:extLst>
          </p:cNvPr>
          <p:cNvSpPr txBox="1"/>
          <p:nvPr/>
        </p:nvSpPr>
        <p:spPr>
          <a:xfrm>
            <a:off x="729563" y="987988"/>
            <a:ext cx="10310685" cy="923330"/>
          </a:xfrm>
          <a:prstGeom prst="rect">
            <a:avLst/>
          </a:prstGeom>
          <a:noFill/>
        </p:spPr>
        <p:txBody>
          <a:bodyPr wrap="square" rtlCol="0">
            <a:spAutoFit/>
          </a:bodyPr>
          <a:lstStyle/>
          <a:p>
            <a:r>
              <a:rPr lang="es-ES_tradnl" sz="1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Los 15 años perdidos sin alcanzar los objetivos fijados demuestran claramente que llegó la hora de abandonar estrategias de mero interés político y de encarar el problema industrial del litio con pragmatismo empresarial. </a:t>
            </a:r>
          </a:p>
        </p:txBody>
      </p:sp>
      <p:sp>
        <p:nvSpPr>
          <p:cNvPr id="7" name="ZoneTexte 6">
            <a:extLst>
              <a:ext uri="{FF2B5EF4-FFF2-40B4-BE49-F238E27FC236}">
                <a16:creationId xmlns:a16="http://schemas.microsoft.com/office/drawing/2014/main" id="{1190474C-ADD1-492F-AF73-925EC16C56DB}"/>
              </a:ext>
            </a:extLst>
          </p:cNvPr>
          <p:cNvSpPr txBox="1"/>
          <p:nvPr/>
        </p:nvSpPr>
        <p:spPr>
          <a:xfrm>
            <a:off x="729563" y="1980430"/>
            <a:ext cx="10428588" cy="1477328"/>
          </a:xfrm>
          <a:prstGeom prst="rect">
            <a:avLst/>
          </a:prstGeom>
          <a:noFill/>
        </p:spPr>
        <p:txBody>
          <a:bodyPr wrap="square" rtlCol="0">
            <a:spAutoFit/>
          </a:bodyPr>
          <a:lstStyle/>
          <a:p>
            <a:r>
              <a:rPr lang="es-ES_tradnl" sz="1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La extracción del litio requiere de alianzas estratégicas con empresas extranjeras que aporten inversiones millonarias, experiencia industrial y ofrezcan tecnologías avanzadas y probadas.  ¿La actitud que asume el Gobierno buscando alianzas con empresas privadas no es ya una confesión clara de la intención de abandonar del modelo soberano? </a:t>
            </a:r>
          </a:p>
          <a:p>
            <a:r>
              <a:rPr lang="es-ES_tradnl" sz="1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Entonces, ¿qué estamos esperando? </a:t>
            </a:r>
            <a:endParaRPr lang="fr-CH" sz="18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Rectangle 31">
            <a:extLst>
              <a:ext uri="{FF2B5EF4-FFF2-40B4-BE49-F238E27FC236}">
                <a16:creationId xmlns:a16="http://schemas.microsoft.com/office/drawing/2014/main" id="{86AAF325-918F-BF51-753E-9053B3BE15BB}"/>
              </a:ext>
            </a:extLst>
          </p:cNvPr>
          <p:cNvSpPr>
            <a:spLocks noChangeArrowheads="1"/>
          </p:cNvSpPr>
          <p:nvPr/>
        </p:nvSpPr>
        <p:spPr bwMode="auto">
          <a:xfrm>
            <a:off x="0" y="-125705"/>
            <a:ext cx="12192000" cy="936000"/>
          </a:xfrm>
          <a:prstGeom prst="rect">
            <a:avLst/>
          </a:prstGeom>
          <a:solidFill>
            <a:srgbClr val="3D9691"/>
          </a:solidFill>
          <a:ln>
            <a:noFill/>
          </a:ln>
          <a:effectLst/>
        </p:spPr>
        <p:txBody>
          <a:bodyPr wrap="square" anchor="ctr">
            <a:spAutoFit/>
          </a:bodyPr>
          <a:lstStyle/>
          <a:p>
            <a:pPr>
              <a:defRPr/>
            </a:pPr>
            <a:endParaRPr lang="en-US" sz="1600" b="1" dirty="0">
              <a:solidFill>
                <a:srgbClr val="FFFF00"/>
              </a:solidFill>
              <a:latin typeface="Arial" charset="0"/>
            </a:endParaRPr>
          </a:p>
          <a:p>
            <a:pPr>
              <a:defRPr/>
            </a:pPr>
            <a:endParaRPr lang="en-US" sz="1600" b="1" dirty="0">
              <a:solidFill>
                <a:srgbClr val="FFFF00"/>
              </a:solidFill>
              <a:latin typeface="Arial" charset="0"/>
            </a:endParaRPr>
          </a:p>
          <a:p>
            <a:pPr>
              <a:defRPr/>
            </a:pPr>
            <a:endParaRPr lang="es-ES_tradnl" sz="1600" b="1" dirty="0">
              <a:solidFill>
                <a:schemeClr val="bg1"/>
              </a:solidFill>
              <a:latin typeface="Arial" charset="0"/>
            </a:endParaRPr>
          </a:p>
        </p:txBody>
      </p:sp>
      <p:sp>
        <p:nvSpPr>
          <p:cNvPr id="3" name="Text Box 5">
            <a:extLst>
              <a:ext uri="{FF2B5EF4-FFF2-40B4-BE49-F238E27FC236}">
                <a16:creationId xmlns:a16="http://schemas.microsoft.com/office/drawing/2014/main" id="{A63F4231-574C-7EE4-9345-374B67603224}"/>
              </a:ext>
            </a:extLst>
          </p:cNvPr>
          <p:cNvSpPr txBox="1">
            <a:spLocks noChangeArrowheads="1"/>
          </p:cNvSpPr>
          <p:nvPr/>
        </p:nvSpPr>
        <p:spPr bwMode="auto">
          <a:xfrm>
            <a:off x="1274325" y="-2594"/>
            <a:ext cx="9592655"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l">
              <a:spcBef>
                <a:spcPct val="50000"/>
              </a:spcBef>
              <a:defRPr/>
            </a:pPr>
            <a:r>
              <a:rPr lang="es-ES_tradnl" sz="3200" dirty="0">
                <a:solidFill>
                  <a:schemeClr val="bg1"/>
                </a:solidFill>
                <a:latin typeface="Arial"/>
                <a:cs typeface="Arial"/>
              </a:rPr>
              <a:t> I) Minería del litio: conclusiones y recomendaciones</a:t>
            </a:r>
          </a:p>
        </p:txBody>
      </p:sp>
      <p:sp>
        <p:nvSpPr>
          <p:cNvPr id="4" name="ZoneTexte 3">
            <a:extLst>
              <a:ext uri="{FF2B5EF4-FFF2-40B4-BE49-F238E27FC236}">
                <a16:creationId xmlns:a16="http://schemas.microsoft.com/office/drawing/2014/main" id="{B78CDC92-F290-DDAB-5645-09887CD4BDD2}"/>
              </a:ext>
            </a:extLst>
          </p:cNvPr>
          <p:cNvSpPr txBox="1"/>
          <p:nvPr/>
        </p:nvSpPr>
        <p:spPr>
          <a:xfrm>
            <a:off x="729563" y="3556061"/>
            <a:ext cx="9974993" cy="1200329"/>
          </a:xfrm>
          <a:prstGeom prst="rect">
            <a:avLst/>
          </a:prstGeom>
          <a:noFill/>
        </p:spPr>
        <p:txBody>
          <a:bodyPr wrap="square">
            <a:spAutoFit/>
          </a:bodyPr>
          <a:lstStyle/>
          <a:p>
            <a:pPr algn="just"/>
            <a:r>
              <a:rPr lang="es-ES_tradnl" sz="1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Hay que reorganizar YLB en una empresa descentralizada e independiente del poder ejecutivo, esto con el fin de asegurar su funcionamiento óptimo con profesionales idóneos. </a:t>
            </a:r>
          </a:p>
          <a:p>
            <a:pPr algn="just"/>
            <a:r>
              <a:rPr lang="es-ES_tradnl" sz="1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Gestionar la creación de un Consejo Nacional del Litio y de un Fondo Nacional para planificar e invertir en políticas CTI y de Investigación y Desarrollo (I+D). </a:t>
            </a:r>
          </a:p>
        </p:txBody>
      </p:sp>
      <p:sp>
        <p:nvSpPr>
          <p:cNvPr id="8" name="ZoneTexte 7">
            <a:extLst>
              <a:ext uri="{FF2B5EF4-FFF2-40B4-BE49-F238E27FC236}">
                <a16:creationId xmlns:a16="http://schemas.microsoft.com/office/drawing/2014/main" id="{B140D8AE-D4D9-9FA5-48B5-8F1D8E17FFF9}"/>
              </a:ext>
            </a:extLst>
          </p:cNvPr>
          <p:cNvSpPr txBox="1"/>
          <p:nvPr/>
        </p:nvSpPr>
        <p:spPr>
          <a:xfrm>
            <a:off x="700729" y="4893653"/>
            <a:ext cx="10543920" cy="1477328"/>
          </a:xfrm>
          <a:prstGeom prst="rect">
            <a:avLst/>
          </a:prstGeom>
          <a:noFill/>
        </p:spPr>
        <p:txBody>
          <a:bodyPr wrap="square">
            <a:spAutoFit/>
          </a:bodyPr>
          <a:lstStyle/>
          <a:p>
            <a:pPr algn="just"/>
            <a:r>
              <a:rPr lang="es-ES" sz="1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Toda actividad industrial genera desechos y degradación del medio ambiente, YLB debe encarar urgentemente estos problemas con el fin de minimizar todos los impactos negativos. </a:t>
            </a:r>
          </a:p>
          <a:p>
            <a:pPr algn="just"/>
            <a:r>
              <a:rPr lang="es-ES" sz="1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Las universidades y empresas nacionales pueden y deben jugar un papel importante en la activación de políticas y programas (I+D) y CTI</a:t>
            </a:r>
            <a:r>
              <a:rPr lang="es-ES_tradnl" sz="1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y formar núcleos de investigación vinculados con la protección del medio ambiente. </a:t>
            </a:r>
            <a:endParaRPr lang="fr-CH" sz="18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7364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4"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a:extLst>
              <a:ext uri="{FF2B5EF4-FFF2-40B4-BE49-F238E27FC236}">
                <a16:creationId xmlns:a16="http://schemas.microsoft.com/office/drawing/2014/main" id="{D11DFF99-21A2-F9F3-C03A-7DB4F17E3D0D}"/>
              </a:ext>
            </a:extLst>
          </p:cNvPr>
          <p:cNvPicPr>
            <a:picLocks noChangeAspect="1"/>
          </p:cNvPicPr>
          <p:nvPr/>
        </p:nvPicPr>
        <p:blipFill>
          <a:blip r:embed="rId3"/>
          <a:stretch>
            <a:fillRect/>
          </a:stretch>
        </p:blipFill>
        <p:spPr>
          <a:xfrm>
            <a:off x="7046506" y="1755787"/>
            <a:ext cx="2333059" cy="1821268"/>
          </a:xfrm>
          <a:prstGeom prst="rect">
            <a:avLst/>
          </a:prstGeom>
        </p:spPr>
      </p:pic>
      <p:sp>
        <p:nvSpPr>
          <p:cNvPr id="3" name="ZoneTexte 2"/>
          <p:cNvSpPr txBox="1"/>
          <p:nvPr/>
        </p:nvSpPr>
        <p:spPr>
          <a:xfrm>
            <a:off x="6336186" y="2084773"/>
            <a:ext cx="401072" cy="461665"/>
          </a:xfrm>
          <a:prstGeom prst="rect">
            <a:avLst/>
          </a:prstGeom>
          <a:noFill/>
        </p:spPr>
        <p:txBody>
          <a:bodyPr wrap="none" rtlCol="0">
            <a:spAutoFit/>
          </a:bodyPr>
          <a:lstStyle/>
          <a:p>
            <a:r>
              <a:rPr lang="fr-FR" sz="2400" dirty="0"/>
              <a:t>e</a:t>
            </a:r>
            <a:r>
              <a:rPr lang="fr-FR" sz="2400" baseline="30000" dirty="0"/>
              <a:t>-</a:t>
            </a:r>
          </a:p>
        </p:txBody>
      </p:sp>
      <p:sp>
        <p:nvSpPr>
          <p:cNvPr id="8" name="Double flèche horizontale 7"/>
          <p:cNvSpPr/>
          <p:nvPr/>
        </p:nvSpPr>
        <p:spPr bwMode="auto">
          <a:xfrm>
            <a:off x="4721666" y="1861788"/>
            <a:ext cx="1382554" cy="153689"/>
          </a:xfrm>
          <a:prstGeom prst="leftRightArrow">
            <a:avLst/>
          </a:prstGeom>
          <a:gradFill flip="none" rotWithShape="1">
            <a:gsLst>
              <a:gs pos="0">
                <a:schemeClr val="accent1"/>
              </a:gs>
              <a:gs pos="100000">
                <a:srgbClr val="FF0000"/>
              </a:gs>
            </a:gsLst>
            <a:lin ang="0" scaled="1"/>
            <a:tileRect/>
          </a:gra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defTabSz="914364"/>
            <a:endParaRPr lang="fr-FR" sz="2000"/>
          </a:p>
        </p:txBody>
      </p:sp>
      <p:sp>
        <p:nvSpPr>
          <p:cNvPr id="7" name="ZoneTexte 6"/>
          <p:cNvSpPr txBox="1"/>
          <p:nvPr/>
        </p:nvSpPr>
        <p:spPr>
          <a:xfrm>
            <a:off x="4238451" y="2084773"/>
            <a:ext cx="401072" cy="461665"/>
          </a:xfrm>
          <a:prstGeom prst="rect">
            <a:avLst/>
          </a:prstGeom>
          <a:noFill/>
        </p:spPr>
        <p:txBody>
          <a:bodyPr wrap="none" rtlCol="0">
            <a:spAutoFit/>
          </a:bodyPr>
          <a:lstStyle/>
          <a:p>
            <a:r>
              <a:rPr lang="fr-FR" sz="2400" dirty="0"/>
              <a:t>e</a:t>
            </a:r>
            <a:r>
              <a:rPr lang="fr-FR" sz="2400" baseline="30000" dirty="0"/>
              <a:t>-</a:t>
            </a:r>
          </a:p>
        </p:txBody>
      </p:sp>
      <p:sp>
        <p:nvSpPr>
          <p:cNvPr id="13" name="ZoneTexte 12"/>
          <p:cNvSpPr txBox="1"/>
          <p:nvPr/>
        </p:nvSpPr>
        <p:spPr>
          <a:xfrm>
            <a:off x="1734927" y="716624"/>
            <a:ext cx="9018014" cy="683264"/>
          </a:xfrm>
          <a:prstGeom prst="rect">
            <a:avLst/>
          </a:prstGeom>
          <a:noFill/>
        </p:spPr>
        <p:txBody>
          <a:bodyPr wrap="square" rtlCol="0">
            <a:spAutoFit/>
          </a:bodyPr>
          <a:lstStyle/>
          <a:p>
            <a:r>
              <a:rPr lang="es-ES_tradnl" sz="1920" dirty="0"/>
              <a:t>Componentes principales: Ánodo, Cátodo, Electrolito, Membrana, Contactos en Cu y Al</a:t>
            </a:r>
          </a:p>
          <a:p>
            <a:r>
              <a:rPr lang="es-ES_tradnl" sz="1920" dirty="0"/>
              <a:t>Materiales que se empelan: C, Li, Co, Ni, Mn, Fe, P, Al, Cu, electrolitos, membranas</a:t>
            </a:r>
          </a:p>
        </p:txBody>
      </p:sp>
      <p:sp>
        <p:nvSpPr>
          <p:cNvPr id="17" name="Espace réservé du numéro de diapositive 16"/>
          <p:cNvSpPr>
            <a:spLocks noGrp="1"/>
          </p:cNvSpPr>
          <p:nvPr>
            <p:ph type="sldNum" sz="quarter" idx="12"/>
          </p:nvPr>
        </p:nvSpPr>
        <p:spPr/>
        <p:txBody>
          <a:bodyPr/>
          <a:lstStyle/>
          <a:p>
            <a:pPr>
              <a:defRPr/>
            </a:pPr>
            <a:fld id="{346C302A-9C7F-F240-B8EF-22186410AACD}" type="slidenum">
              <a:rPr lang="en-US" smtClean="0"/>
              <a:pPr>
                <a:defRPr/>
              </a:pPr>
              <a:t>9</a:t>
            </a:fld>
            <a:endParaRPr lang="en-US"/>
          </a:p>
        </p:txBody>
      </p:sp>
      <p:sp>
        <p:nvSpPr>
          <p:cNvPr id="5" name="Rectangle 31">
            <a:extLst>
              <a:ext uri="{FF2B5EF4-FFF2-40B4-BE49-F238E27FC236}">
                <a16:creationId xmlns:a16="http://schemas.microsoft.com/office/drawing/2014/main" id="{7995C0A2-17B9-8BA9-495C-7C552EC8F519}"/>
              </a:ext>
            </a:extLst>
          </p:cNvPr>
          <p:cNvSpPr>
            <a:spLocks noChangeArrowheads="1"/>
          </p:cNvSpPr>
          <p:nvPr/>
        </p:nvSpPr>
        <p:spPr bwMode="auto">
          <a:xfrm>
            <a:off x="0" y="-97206"/>
            <a:ext cx="12192000" cy="774000"/>
          </a:xfrm>
          <a:prstGeom prst="rect">
            <a:avLst/>
          </a:prstGeom>
          <a:solidFill>
            <a:srgbClr val="3D9691"/>
          </a:solidFill>
          <a:ln>
            <a:noFill/>
          </a:ln>
          <a:effectLst/>
        </p:spPr>
        <p:txBody>
          <a:bodyPr wrap="square" anchor="ctr">
            <a:spAutoFit/>
          </a:bodyPr>
          <a:lstStyle/>
          <a:p>
            <a:pPr>
              <a:defRPr/>
            </a:pPr>
            <a:endParaRPr lang="en-US" sz="1600" b="1" dirty="0">
              <a:solidFill>
                <a:srgbClr val="FFFF00"/>
              </a:solidFill>
              <a:latin typeface="Arial" charset="0"/>
            </a:endParaRPr>
          </a:p>
          <a:p>
            <a:pPr>
              <a:defRPr/>
            </a:pPr>
            <a:endParaRPr lang="en-US" sz="1600" b="1" dirty="0">
              <a:solidFill>
                <a:srgbClr val="FFFF00"/>
              </a:solidFill>
              <a:latin typeface="Arial" charset="0"/>
            </a:endParaRPr>
          </a:p>
          <a:p>
            <a:pPr>
              <a:defRPr/>
            </a:pPr>
            <a:endParaRPr lang="es-ES_tradnl" sz="1600" b="1" dirty="0">
              <a:solidFill>
                <a:schemeClr val="bg1"/>
              </a:solidFill>
              <a:latin typeface="Arial" charset="0"/>
            </a:endParaRPr>
          </a:p>
        </p:txBody>
      </p:sp>
      <p:pic>
        <p:nvPicPr>
          <p:cNvPr id="11" name="Image 10">
            <a:extLst>
              <a:ext uri="{FF2B5EF4-FFF2-40B4-BE49-F238E27FC236}">
                <a16:creationId xmlns:a16="http://schemas.microsoft.com/office/drawing/2014/main" id="{0C34CF3D-4F34-B4FD-61F8-0FB667420E17}"/>
              </a:ext>
            </a:extLst>
          </p:cNvPr>
          <p:cNvPicPr>
            <a:picLocks noChangeAspect="1"/>
          </p:cNvPicPr>
          <p:nvPr/>
        </p:nvPicPr>
        <p:blipFill>
          <a:blip r:embed="rId4"/>
          <a:stretch>
            <a:fillRect/>
          </a:stretch>
        </p:blipFill>
        <p:spPr>
          <a:xfrm>
            <a:off x="1282506" y="2123191"/>
            <a:ext cx="2393866" cy="1637909"/>
          </a:xfrm>
          <a:prstGeom prst="rect">
            <a:avLst/>
          </a:prstGeom>
        </p:spPr>
      </p:pic>
      <p:pic>
        <p:nvPicPr>
          <p:cNvPr id="24" name="Image 23">
            <a:extLst>
              <a:ext uri="{FF2B5EF4-FFF2-40B4-BE49-F238E27FC236}">
                <a16:creationId xmlns:a16="http://schemas.microsoft.com/office/drawing/2014/main" id="{BB0828FC-7CBD-7505-985B-229C0E5CE05B}"/>
              </a:ext>
            </a:extLst>
          </p:cNvPr>
          <p:cNvPicPr>
            <a:picLocks noChangeAspect="1"/>
          </p:cNvPicPr>
          <p:nvPr/>
        </p:nvPicPr>
        <p:blipFill>
          <a:blip r:embed="rId5"/>
          <a:stretch>
            <a:fillRect/>
          </a:stretch>
        </p:blipFill>
        <p:spPr>
          <a:xfrm>
            <a:off x="3849350" y="2099871"/>
            <a:ext cx="3336089" cy="3772094"/>
          </a:xfrm>
          <a:prstGeom prst="rect">
            <a:avLst/>
          </a:prstGeom>
        </p:spPr>
      </p:pic>
      <p:sp>
        <p:nvSpPr>
          <p:cNvPr id="10" name="Ellipse 9"/>
          <p:cNvSpPr/>
          <p:nvPr/>
        </p:nvSpPr>
        <p:spPr bwMode="auto">
          <a:xfrm>
            <a:off x="3938014" y="4026888"/>
            <a:ext cx="288000" cy="288000"/>
          </a:xfrm>
          <a:prstGeom prst="ellipse">
            <a:avLst/>
          </a:prstGeom>
          <a:solidFill>
            <a:srgbClr val="CCFFCC">
              <a:alpha val="84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defTabSz="914364"/>
            <a:r>
              <a:rPr lang="fr-FR" sz="2000" dirty="0"/>
              <a:t>-</a:t>
            </a:r>
            <a:endParaRPr lang="fr-FR" sz="2400" dirty="0"/>
          </a:p>
        </p:txBody>
      </p:sp>
      <p:sp>
        <p:nvSpPr>
          <p:cNvPr id="9" name="Ellipse 8"/>
          <p:cNvSpPr/>
          <p:nvPr/>
        </p:nvSpPr>
        <p:spPr bwMode="auto">
          <a:xfrm>
            <a:off x="6549899" y="4047047"/>
            <a:ext cx="288000" cy="288000"/>
          </a:xfrm>
          <a:prstGeom prst="ellipse">
            <a:avLst/>
          </a:prstGeom>
          <a:solidFill>
            <a:srgbClr val="FF0000">
              <a:alpha val="84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defTabSz="914364"/>
            <a:r>
              <a:rPr lang="fr-FR" sz="2000" dirty="0"/>
              <a:t>+</a:t>
            </a:r>
          </a:p>
        </p:txBody>
      </p:sp>
      <p:sp>
        <p:nvSpPr>
          <p:cNvPr id="15" name="ZoneTexte 14">
            <a:extLst>
              <a:ext uri="{FF2B5EF4-FFF2-40B4-BE49-F238E27FC236}">
                <a16:creationId xmlns:a16="http://schemas.microsoft.com/office/drawing/2014/main" id="{7F86ECD4-DD6C-EDCB-F6B0-207A9B6B12CD}"/>
              </a:ext>
            </a:extLst>
          </p:cNvPr>
          <p:cNvSpPr txBox="1"/>
          <p:nvPr/>
        </p:nvSpPr>
        <p:spPr>
          <a:xfrm>
            <a:off x="1622871" y="1787217"/>
            <a:ext cx="1562857" cy="348878"/>
          </a:xfrm>
          <a:prstGeom prst="rect">
            <a:avLst/>
          </a:prstGeom>
          <a:noFill/>
        </p:spPr>
        <p:txBody>
          <a:bodyPr wrap="square" rtlCol="0">
            <a:spAutoFit/>
          </a:bodyPr>
          <a:lstStyle/>
          <a:p>
            <a:r>
              <a:rPr lang="es-ES_tradnl" sz="1667" dirty="0"/>
              <a:t>Grafito: LiC</a:t>
            </a:r>
            <a:r>
              <a:rPr lang="es-ES_tradnl" sz="1667" baseline="-25000" dirty="0"/>
              <a:t>6</a:t>
            </a:r>
          </a:p>
        </p:txBody>
      </p:sp>
      <p:sp>
        <p:nvSpPr>
          <p:cNvPr id="16" name="ZoneTexte 15">
            <a:extLst>
              <a:ext uri="{FF2B5EF4-FFF2-40B4-BE49-F238E27FC236}">
                <a16:creationId xmlns:a16="http://schemas.microsoft.com/office/drawing/2014/main" id="{336EFE29-B7FF-F1CE-CCE8-65B5A280EB2C}"/>
              </a:ext>
            </a:extLst>
          </p:cNvPr>
          <p:cNvSpPr txBox="1"/>
          <p:nvPr/>
        </p:nvSpPr>
        <p:spPr>
          <a:xfrm>
            <a:off x="6336186" y="1412877"/>
            <a:ext cx="4630366" cy="348878"/>
          </a:xfrm>
          <a:prstGeom prst="rect">
            <a:avLst/>
          </a:prstGeom>
          <a:noFill/>
        </p:spPr>
        <p:txBody>
          <a:bodyPr wrap="square" rtlCol="0">
            <a:spAutoFit/>
          </a:bodyPr>
          <a:lstStyle/>
          <a:p>
            <a:r>
              <a:rPr lang="fr-FR" sz="1667" dirty="0"/>
              <a:t>LiCoO</a:t>
            </a:r>
            <a:r>
              <a:rPr lang="fr-FR" sz="1667" baseline="-25000" dirty="0"/>
              <a:t>2 </a:t>
            </a:r>
            <a:r>
              <a:rPr lang="fr-FR" sz="1667" dirty="0"/>
              <a:t> : 1 </a:t>
            </a:r>
            <a:r>
              <a:rPr lang="fr-FR" sz="1667" dirty="0" err="1"/>
              <a:t>t</a:t>
            </a:r>
            <a:r>
              <a:rPr lang="fr-FR" sz="1667" dirty="0"/>
              <a:t> de Li + 13 </a:t>
            </a:r>
            <a:r>
              <a:rPr lang="fr-FR" sz="1667" dirty="0" err="1"/>
              <a:t>t</a:t>
            </a:r>
            <a:r>
              <a:rPr lang="fr-FR" sz="1667" dirty="0"/>
              <a:t> de CoO</a:t>
            </a:r>
            <a:r>
              <a:rPr lang="fr-FR" sz="1667" baseline="-25000" dirty="0"/>
              <a:t>2</a:t>
            </a:r>
            <a:r>
              <a:rPr lang="fr-FR" sz="1667" dirty="0"/>
              <a:t> </a:t>
            </a:r>
            <a:r>
              <a:rPr lang="fr-FR" sz="1667" dirty="0">
                <a:sym typeface="Wingdings" pitchFamily="2" charset="2"/>
              </a:rPr>
              <a:t> 14 </a:t>
            </a:r>
            <a:r>
              <a:rPr lang="fr-FR" sz="1667" dirty="0" err="1">
                <a:sym typeface="Wingdings" pitchFamily="2" charset="2"/>
              </a:rPr>
              <a:t>t</a:t>
            </a:r>
            <a:r>
              <a:rPr lang="fr-FR" sz="1667" dirty="0">
                <a:sym typeface="Wingdings" pitchFamily="2" charset="2"/>
              </a:rPr>
              <a:t> de LiCoO</a:t>
            </a:r>
            <a:r>
              <a:rPr lang="fr-FR" sz="1667" baseline="-25000" dirty="0">
                <a:sym typeface="Wingdings" pitchFamily="2" charset="2"/>
              </a:rPr>
              <a:t>2</a:t>
            </a:r>
            <a:endParaRPr lang="fr-FR" sz="1667" baseline="-25000" dirty="0"/>
          </a:p>
        </p:txBody>
      </p:sp>
      <p:sp>
        <p:nvSpPr>
          <p:cNvPr id="25" name="ZoneTexte 24">
            <a:extLst>
              <a:ext uri="{FF2B5EF4-FFF2-40B4-BE49-F238E27FC236}">
                <a16:creationId xmlns:a16="http://schemas.microsoft.com/office/drawing/2014/main" id="{E5E77293-D033-1AD5-AAF9-66923D7AD232}"/>
              </a:ext>
            </a:extLst>
          </p:cNvPr>
          <p:cNvSpPr txBox="1"/>
          <p:nvPr/>
        </p:nvSpPr>
        <p:spPr>
          <a:xfrm>
            <a:off x="9230652" y="2187423"/>
            <a:ext cx="2264288" cy="861967"/>
          </a:xfrm>
          <a:prstGeom prst="rect">
            <a:avLst/>
          </a:prstGeom>
          <a:noFill/>
        </p:spPr>
        <p:txBody>
          <a:bodyPr wrap="square" rtlCol="0">
            <a:spAutoFit/>
          </a:bodyPr>
          <a:lstStyle/>
          <a:p>
            <a:r>
              <a:rPr lang="fr-FR" sz="1667" dirty="0"/>
              <a:t>LiCo</a:t>
            </a:r>
            <a:r>
              <a:rPr lang="fr-FR" sz="1667" baseline="-25000" dirty="0"/>
              <a:t>0,33</a:t>
            </a:r>
            <a:r>
              <a:rPr lang="fr-FR" sz="1667" dirty="0"/>
              <a:t>Ni</a:t>
            </a:r>
            <a:r>
              <a:rPr lang="fr-FR" sz="1667" baseline="-25000" dirty="0"/>
              <a:t>0,33</a:t>
            </a:r>
            <a:r>
              <a:rPr lang="fr-FR" sz="1667" dirty="0"/>
              <a:t>Mn</a:t>
            </a:r>
            <a:r>
              <a:rPr lang="fr-FR" sz="1667" baseline="-25000" dirty="0"/>
              <a:t>0,33</a:t>
            </a:r>
            <a:r>
              <a:rPr lang="fr-FR" sz="1667" dirty="0"/>
              <a:t>O</a:t>
            </a:r>
            <a:r>
              <a:rPr lang="fr-FR" sz="1667" baseline="-25000" dirty="0"/>
              <a:t>2</a:t>
            </a:r>
          </a:p>
          <a:p>
            <a:r>
              <a:rPr lang="fr-FR" sz="1667" dirty="0"/>
              <a:t>LiCo</a:t>
            </a:r>
            <a:r>
              <a:rPr lang="fr-FR" sz="1667" baseline="-25000" dirty="0"/>
              <a:t>0,2</a:t>
            </a:r>
            <a:r>
              <a:rPr lang="fr-FR" sz="1667" dirty="0"/>
              <a:t>Ni</a:t>
            </a:r>
            <a:r>
              <a:rPr lang="fr-FR" sz="1667" baseline="-25000" dirty="0"/>
              <a:t>0,6</a:t>
            </a:r>
            <a:r>
              <a:rPr lang="fr-FR" sz="1667" dirty="0"/>
              <a:t>Mn</a:t>
            </a:r>
            <a:r>
              <a:rPr lang="fr-FR" sz="1667" baseline="-25000" dirty="0"/>
              <a:t>0,2</a:t>
            </a:r>
            <a:r>
              <a:rPr lang="fr-FR" sz="1667" dirty="0"/>
              <a:t>O</a:t>
            </a:r>
            <a:r>
              <a:rPr lang="fr-FR" sz="1667" baseline="-25000" dirty="0"/>
              <a:t>2</a:t>
            </a:r>
          </a:p>
          <a:p>
            <a:r>
              <a:rPr lang="fr-FR" sz="1667" dirty="0"/>
              <a:t>LiCo</a:t>
            </a:r>
            <a:r>
              <a:rPr lang="fr-FR" sz="1667" baseline="-25000" dirty="0"/>
              <a:t>0,1</a:t>
            </a:r>
            <a:r>
              <a:rPr lang="fr-FR" sz="1667" dirty="0"/>
              <a:t>Ni</a:t>
            </a:r>
            <a:r>
              <a:rPr lang="fr-FR" sz="1667" baseline="-25000" dirty="0"/>
              <a:t>0,8</a:t>
            </a:r>
            <a:r>
              <a:rPr lang="fr-FR" sz="1667" dirty="0"/>
              <a:t>Mn</a:t>
            </a:r>
            <a:r>
              <a:rPr lang="fr-FR" sz="1667" baseline="-25000" dirty="0"/>
              <a:t>0,1</a:t>
            </a:r>
            <a:r>
              <a:rPr lang="fr-FR" sz="1667" dirty="0"/>
              <a:t>O</a:t>
            </a:r>
            <a:r>
              <a:rPr lang="fr-FR" sz="1667" baseline="-25000" dirty="0"/>
              <a:t>2</a:t>
            </a:r>
          </a:p>
        </p:txBody>
      </p:sp>
      <p:sp>
        <p:nvSpPr>
          <p:cNvPr id="27" name="ZoneTexte 26">
            <a:extLst>
              <a:ext uri="{FF2B5EF4-FFF2-40B4-BE49-F238E27FC236}">
                <a16:creationId xmlns:a16="http://schemas.microsoft.com/office/drawing/2014/main" id="{8F7F619A-CEA8-09D9-9F5A-CB8891FFA1FD}"/>
              </a:ext>
            </a:extLst>
          </p:cNvPr>
          <p:cNvSpPr txBox="1"/>
          <p:nvPr/>
        </p:nvSpPr>
        <p:spPr>
          <a:xfrm>
            <a:off x="7702524" y="3560373"/>
            <a:ext cx="964824" cy="348878"/>
          </a:xfrm>
          <a:prstGeom prst="rect">
            <a:avLst/>
          </a:prstGeom>
          <a:noFill/>
        </p:spPr>
        <p:txBody>
          <a:bodyPr wrap="square" rtlCol="0">
            <a:spAutoFit/>
          </a:bodyPr>
          <a:lstStyle/>
          <a:p>
            <a:r>
              <a:rPr lang="fr-FR" sz="1667" dirty="0"/>
              <a:t>LiFePO</a:t>
            </a:r>
            <a:r>
              <a:rPr lang="fr-FR" sz="1667" baseline="-25000" dirty="0"/>
              <a:t>4</a:t>
            </a:r>
            <a:endParaRPr lang="fr-FR" sz="1667" dirty="0"/>
          </a:p>
        </p:txBody>
      </p:sp>
      <p:pic>
        <p:nvPicPr>
          <p:cNvPr id="4" name="Image 3">
            <a:extLst>
              <a:ext uri="{FF2B5EF4-FFF2-40B4-BE49-F238E27FC236}">
                <a16:creationId xmlns:a16="http://schemas.microsoft.com/office/drawing/2014/main" id="{70124AE8-F457-9E1B-3072-8A325E1AB4DB}"/>
              </a:ext>
            </a:extLst>
          </p:cNvPr>
          <p:cNvPicPr>
            <a:picLocks noChangeAspect="1"/>
          </p:cNvPicPr>
          <p:nvPr/>
        </p:nvPicPr>
        <p:blipFill>
          <a:blip r:embed="rId6"/>
          <a:stretch>
            <a:fillRect/>
          </a:stretch>
        </p:blipFill>
        <p:spPr>
          <a:xfrm>
            <a:off x="1318306" y="4293097"/>
            <a:ext cx="2199488" cy="1746860"/>
          </a:xfrm>
          <a:prstGeom prst="rect">
            <a:avLst/>
          </a:prstGeom>
        </p:spPr>
      </p:pic>
      <p:sp>
        <p:nvSpPr>
          <p:cNvPr id="12" name="ZoneTexte 11">
            <a:extLst>
              <a:ext uri="{FF2B5EF4-FFF2-40B4-BE49-F238E27FC236}">
                <a16:creationId xmlns:a16="http://schemas.microsoft.com/office/drawing/2014/main" id="{A9D66BB6-1CF9-8731-825C-FC1FB0492396}"/>
              </a:ext>
            </a:extLst>
          </p:cNvPr>
          <p:cNvSpPr txBox="1"/>
          <p:nvPr/>
        </p:nvSpPr>
        <p:spPr>
          <a:xfrm>
            <a:off x="1084244" y="3774639"/>
            <a:ext cx="2694932" cy="605422"/>
          </a:xfrm>
          <a:prstGeom prst="rect">
            <a:avLst/>
          </a:prstGeom>
          <a:noFill/>
        </p:spPr>
        <p:txBody>
          <a:bodyPr wrap="square" rtlCol="0">
            <a:spAutoFit/>
          </a:bodyPr>
          <a:lstStyle/>
          <a:p>
            <a:r>
              <a:rPr lang="es-ES_tradnl" sz="1667" dirty="0"/>
              <a:t>Akira Yoshino (1990)</a:t>
            </a:r>
          </a:p>
          <a:p>
            <a:r>
              <a:rPr lang="es-ES_tradnl" sz="1667" dirty="0"/>
              <a:t>Grafito policristalino</a:t>
            </a:r>
            <a:endParaRPr lang="es-ES_tradnl" sz="1667" baseline="-25000" dirty="0"/>
          </a:p>
        </p:txBody>
      </p:sp>
      <p:pic>
        <p:nvPicPr>
          <p:cNvPr id="28" name="Image 27">
            <a:extLst>
              <a:ext uri="{FF2B5EF4-FFF2-40B4-BE49-F238E27FC236}">
                <a16:creationId xmlns:a16="http://schemas.microsoft.com/office/drawing/2014/main" id="{62C988B3-93F3-AB00-FDEC-CA56BB46FA09}"/>
              </a:ext>
            </a:extLst>
          </p:cNvPr>
          <p:cNvPicPr>
            <a:picLocks noChangeAspect="1"/>
          </p:cNvPicPr>
          <p:nvPr/>
        </p:nvPicPr>
        <p:blipFill>
          <a:blip r:embed="rId7"/>
          <a:stretch>
            <a:fillRect/>
          </a:stretch>
        </p:blipFill>
        <p:spPr>
          <a:xfrm>
            <a:off x="8947517" y="4082052"/>
            <a:ext cx="1805424" cy="1504519"/>
          </a:xfrm>
          <a:prstGeom prst="rect">
            <a:avLst/>
          </a:prstGeom>
        </p:spPr>
      </p:pic>
      <p:pic>
        <p:nvPicPr>
          <p:cNvPr id="21" name="Image 20">
            <a:extLst>
              <a:ext uri="{FF2B5EF4-FFF2-40B4-BE49-F238E27FC236}">
                <a16:creationId xmlns:a16="http://schemas.microsoft.com/office/drawing/2014/main" id="{7048CC77-3B5F-4676-8B5C-F6AF3990683A}"/>
              </a:ext>
            </a:extLst>
          </p:cNvPr>
          <p:cNvPicPr>
            <a:picLocks noChangeAspect="1"/>
          </p:cNvPicPr>
          <p:nvPr/>
        </p:nvPicPr>
        <p:blipFill>
          <a:blip r:embed="rId8"/>
          <a:stretch>
            <a:fillRect/>
          </a:stretch>
        </p:blipFill>
        <p:spPr>
          <a:xfrm>
            <a:off x="7274103" y="3825638"/>
            <a:ext cx="2013076" cy="2541287"/>
          </a:xfrm>
          <a:prstGeom prst="rect">
            <a:avLst/>
          </a:prstGeom>
        </p:spPr>
      </p:pic>
      <p:sp>
        <p:nvSpPr>
          <p:cNvPr id="29" name="Text Box 5">
            <a:extLst>
              <a:ext uri="{FF2B5EF4-FFF2-40B4-BE49-F238E27FC236}">
                <a16:creationId xmlns:a16="http://schemas.microsoft.com/office/drawing/2014/main" id="{069669AA-B58B-73EF-796E-4614E0E7AF6B}"/>
              </a:ext>
            </a:extLst>
          </p:cNvPr>
          <p:cNvSpPr txBox="1">
            <a:spLocks noChangeArrowheads="1"/>
          </p:cNvSpPr>
          <p:nvPr/>
        </p:nvSpPr>
        <p:spPr bwMode="auto">
          <a:xfrm>
            <a:off x="1573444" y="-172"/>
            <a:ext cx="9130070"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l">
              <a:spcBef>
                <a:spcPct val="50000"/>
              </a:spcBef>
              <a:defRPr/>
            </a:pPr>
            <a:r>
              <a:rPr lang="es-ES_tradnl" sz="3200" dirty="0">
                <a:solidFill>
                  <a:schemeClr val="bg1"/>
                </a:solidFill>
                <a:latin typeface="Arial"/>
                <a:cs typeface="Arial"/>
              </a:rPr>
              <a:t>II) Aguas abajo: las Baterías de iones litio (LIBs) </a:t>
            </a:r>
          </a:p>
        </p:txBody>
      </p:sp>
    </p:spTree>
    <p:extLst>
      <p:ext uri="{BB962C8B-B14F-4D97-AF65-F5344CB8AC3E}">
        <p14:creationId xmlns:p14="http://schemas.microsoft.com/office/powerpoint/2010/main" val="190848903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775</TotalTime>
  <Words>1590</Words>
  <Application>Microsoft Macintosh PowerPoint</Application>
  <PresentationFormat>Grand écran</PresentationFormat>
  <Paragraphs>189</Paragraphs>
  <Slides>11</Slides>
  <Notes>9</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11</vt:i4>
      </vt:variant>
    </vt:vector>
  </HeadingPairs>
  <TitlesOfParts>
    <vt:vector size="18" baseType="lpstr">
      <vt:lpstr>Arial</vt:lpstr>
      <vt:lpstr>Calibri</vt:lpstr>
      <vt:lpstr>Calibri Light</vt:lpstr>
      <vt:lpstr>Times New Roman</vt:lpstr>
      <vt:lpstr>Verdana</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R. Sanjinés Z</dc:creator>
  <cp:keywords/>
  <dc:description/>
  <cp:lastModifiedBy>R. Sanjinés Z</cp:lastModifiedBy>
  <cp:revision>6</cp:revision>
  <dcterms:created xsi:type="dcterms:W3CDTF">2024-05-10T07:23:46Z</dcterms:created>
  <dcterms:modified xsi:type="dcterms:W3CDTF">2024-05-10T20:31:07Z</dcterms:modified>
  <cp:category/>
</cp:coreProperties>
</file>