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95" r:id="rId4"/>
    <p:sldId id="323" r:id="rId5"/>
    <p:sldId id="297" r:id="rId6"/>
    <p:sldId id="315" r:id="rId7"/>
    <p:sldId id="316" r:id="rId8"/>
    <p:sldId id="327" r:id="rId9"/>
    <p:sldId id="302" r:id="rId10"/>
    <p:sldId id="292" r:id="rId11"/>
    <p:sldId id="313" r:id="rId12"/>
    <p:sldId id="268" r:id="rId13"/>
    <p:sldId id="269" r:id="rId14"/>
    <p:sldId id="260" r:id="rId15"/>
    <p:sldId id="257" r:id="rId16"/>
    <p:sldId id="320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 snapToGrid="0">
      <p:cViewPr>
        <p:scale>
          <a:sx n="80" d="100"/>
          <a:sy n="80" d="100"/>
        </p:scale>
        <p:origin x="10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lio\Mis%20documentos\articulo%20nuevo%20modelo%20agricult%20campesina\Relacion%20crecto%20producc%20vs%20importaciones%20tomate%20y%20pap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lio\Mis%20documentos\articulo%20nuevo%20modelo%20agricult%20campesina\Relacion%20crecto%20producc%20vs%20importaciones%20tomate%20y%20pap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ticulo%20Subvenciones%20de%20alimentos%20XI%202022\Grafico%20ganado%20soya%20y%20deforestacion%2007%205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Hoja1!$L$79</c:f>
              <c:strCache>
                <c:ptCount val="1"/>
                <c:pt idx="0">
                  <c:v>Producción</c:v>
                </c:pt>
              </c:strCache>
            </c:strRef>
          </c:tx>
          <c:marker>
            <c:symbol val="none"/>
          </c:marker>
          <c:cat>
            <c:numRef>
              <c:f>Hoja1!$K$80:$K$86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Hoja1!$L$80:$L$86</c:f>
              <c:numCache>
                <c:formatCode>General</c:formatCode>
                <c:ptCount val="7"/>
                <c:pt idx="0">
                  <c:v>100</c:v>
                </c:pt>
                <c:pt idx="1">
                  <c:v>110</c:v>
                </c:pt>
                <c:pt idx="2">
                  <c:v>148</c:v>
                </c:pt>
                <c:pt idx="3">
                  <c:v>175</c:v>
                </c:pt>
                <c:pt idx="4">
                  <c:v>185</c:v>
                </c:pt>
                <c:pt idx="5">
                  <c:v>189</c:v>
                </c:pt>
                <c:pt idx="6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DB-4702-B46A-112186141C9E}"/>
            </c:ext>
          </c:extLst>
        </c:ser>
        <c:ser>
          <c:idx val="1"/>
          <c:order val="1"/>
          <c:tx>
            <c:strRef>
              <c:f>Hoja1!$M$79</c:f>
              <c:strCache>
                <c:ptCount val="1"/>
                <c:pt idx="0">
                  <c:v>Importaciones</c:v>
                </c:pt>
              </c:strCache>
            </c:strRef>
          </c:tx>
          <c:marker>
            <c:symbol val="none"/>
          </c:marker>
          <c:cat>
            <c:numRef>
              <c:f>Hoja1!$K$80:$K$86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Hoja1!$M$80:$M$86</c:f>
              <c:numCache>
                <c:formatCode>General</c:formatCode>
                <c:ptCount val="7"/>
                <c:pt idx="0">
                  <c:v>100</c:v>
                </c:pt>
                <c:pt idx="1">
                  <c:v>0</c:v>
                </c:pt>
                <c:pt idx="2">
                  <c:v>112</c:v>
                </c:pt>
                <c:pt idx="3">
                  <c:v>475</c:v>
                </c:pt>
                <c:pt idx="4">
                  <c:v>428</c:v>
                </c:pt>
                <c:pt idx="5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DB-4702-B46A-11218614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1320496"/>
        <c:axId val="2061323344"/>
      </c:lineChart>
      <c:catAx>
        <c:axId val="206132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1323344"/>
        <c:crosses val="autoZero"/>
        <c:auto val="1"/>
        <c:lblAlgn val="ctr"/>
        <c:lblOffset val="100"/>
        <c:noMultiLvlLbl val="0"/>
      </c:catAx>
      <c:valAx>
        <c:axId val="206132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132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76027595854703"/>
          <c:y val="0.34873792111834101"/>
          <c:w val="0.33723972404145303"/>
          <c:h val="0.302523499109830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Hoja1!$L$92</c:f>
              <c:strCache>
                <c:ptCount val="1"/>
                <c:pt idx="0">
                  <c:v>Producción</c:v>
                </c:pt>
              </c:strCache>
            </c:strRef>
          </c:tx>
          <c:marker>
            <c:symbol val="none"/>
          </c:marker>
          <c:cat>
            <c:numRef>
              <c:f>Hoja1!$K$93:$K$99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Hoja1!$L$93:$L$99</c:f>
              <c:numCache>
                <c:formatCode>General</c:formatCode>
                <c:ptCount val="7"/>
                <c:pt idx="0">
                  <c:v>100</c:v>
                </c:pt>
                <c:pt idx="1">
                  <c:v>126</c:v>
                </c:pt>
                <c:pt idx="2">
                  <c:v>156</c:v>
                </c:pt>
                <c:pt idx="3">
                  <c:v>180</c:v>
                </c:pt>
                <c:pt idx="4">
                  <c:v>173</c:v>
                </c:pt>
                <c:pt idx="5">
                  <c:v>187</c:v>
                </c:pt>
                <c:pt idx="6">
                  <c:v>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8E-4A49-852A-437FDDF99D77}"/>
            </c:ext>
          </c:extLst>
        </c:ser>
        <c:ser>
          <c:idx val="1"/>
          <c:order val="1"/>
          <c:tx>
            <c:strRef>
              <c:f>Hoja1!$M$92</c:f>
              <c:strCache>
                <c:ptCount val="1"/>
                <c:pt idx="0">
                  <c:v>Importaciones</c:v>
                </c:pt>
              </c:strCache>
            </c:strRef>
          </c:tx>
          <c:marker>
            <c:symbol val="none"/>
          </c:marker>
          <c:cat>
            <c:numRef>
              <c:f>Hoja1!$K$93:$K$99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Hoja1!$M$93:$M$99</c:f>
              <c:numCache>
                <c:formatCode>General</c:formatCode>
                <c:ptCount val="7"/>
                <c:pt idx="0">
                  <c:v>100</c:v>
                </c:pt>
                <c:pt idx="1">
                  <c:v>20</c:v>
                </c:pt>
                <c:pt idx="2">
                  <c:v>6</c:v>
                </c:pt>
                <c:pt idx="3">
                  <c:v>331</c:v>
                </c:pt>
                <c:pt idx="4">
                  <c:v>393</c:v>
                </c:pt>
                <c:pt idx="5">
                  <c:v>348</c:v>
                </c:pt>
                <c:pt idx="6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8E-4A49-852A-437FDDF99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1360240"/>
        <c:axId val="2061363120"/>
      </c:lineChart>
      <c:catAx>
        <c:axId val="206136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1363120"/>
        <c:crosses val="autoZero"/>
        <c:auto val="1"/>
        <c:lblAlgn val="ctr"/>
        <c:lblOffset val="100"/>
        <c:noMultiLvlLbl val="0"/>
      </c:catAx>
      <c:valAx>
        <c:axId val="206136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1360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62576829795"/>
          <c:y val="3.66147553389242E-2"/>
          <c:w val="0.58609840858500295"/>
          <c:h val="0.73827842737006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Hoja2!$D$3</c:f>
              <c:strCache>
                <c:ptCount val="1"/>
                <c:pt idx="0">
                  <c:v>rebaño (cabezas de ganado)</c:v>
                </c:pt>
              </c:strCache>
            </c:strRef>
          </c:tx>
          <c:spPr>
            <a:solidFill>
              <a:srgbClr val="FFC000">
                <a:alpha val="68000"/>
              </a:srgbClr>
            </a:solidFill>
            <a:ln>
              <a:noFill/>
            </a:ln>
          </c:spPr>
          <c:invertIfNegative val="0"/>
          <c:val>
            <c:numRef>
              <c:f>Hoja2!$D$4:$D$24</c:f>
              <c:numCache>
                <c:formatCode>General</c:formatCode>
                <c:ptCount val="21"/>
                <c:pt idx="0">
                  <c:v>6500096</c:v>
                </c:pt>
                <c:pt idx="1">
                  <c:v>6673475</c:v>
                </c:pt>
                <c:pt idx="2">
                  <c:v>6851256</c:v>
                </c:pt>
                <c:pt idx="3">
                  <c:v>7033582</c:v>
                </c:pt>
                <c:pt idx="4">
                  <c:v>7217507</c:v>
                </c:pt>
                <c:pt idx="5">
                  <c:v>7409002</c:v>
                </c:pt>
                <c:pt idx="6">
                  <c:v>7586526</c:v>
                </c:pt>
                <c:pt idx="7">
                  <c:v>7786802</c:v>
                </c:pt>
                <c:pt idx="8">
                  <c:v>7985230</c:v>
                </c:pt>
                <c:pt idx="9">
                  <c:v>8189786</c:v>
                </c:pt>
                <c:pt idx="10">
                  <c:v>8400439</c:v>
                </c:pt>
                <c:pt idx="11">
                  <c:v>8620784</c:v>
                </c:pt>
                <c:pt idx="12">
                  <c:v>8847434</c:v>
                </c:pt>
                <c:pt idx="13">
                  <c:v>8798354</c:v>
                </c:pt>
                <c:pt idx="14">
                  <c:v>8948602</c:v>
                </c:pt>
                <c:pt idx="15">
                  <c:v>9119000</c:v>
                </c:pt>
                <c:pt idx="16">
                  <c:v>9304000</c:v>
                </c:pt>
                <c:pt idx="17">
                  <c:v>9556000</c:v>
                </c:pt>
                <c:pt idx="18">
                  <c:v>9741474</c:v>
                </c:pt>
                <c:pt idx="19">
                  <c:v>10103767</c:v>
                </c:pt>
                <c:pt idx="20">
                  <c:v>10385482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7-448B-93B2-5FC8C5EAE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724224"/>
        <c:axId val="2130741040"/>
      </c:barChart>
      <c:lineChart>
        <c:grouping val="standar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perdida forestal (ha)</c:v>
                </c:pt>
              </c:strCache>
            </c:strRef>
          </c:tx>
          <c:cat>
            <c:numRef>
              <c:f>Hoja2!$A$4:$A$25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Hoja2!$B$4:$B$25</c:f>
              <c:numCache>
                <c:formatCode>General</c:formatCode>
                <c:ptCount val="22"/>
                <c:pt idx="0">
                  <c:v>139000</c:v>
                </c:pt>
                <c:pt idx="1">
                  <c:v>178000</c:v>
                </c:pt>
                <c:pt idx="2">
                  <c:v>163000</c:v>
                </c:pt>
                <c:pt idx="3">
                  <c:v>202000</c:v>
                </c:pt>
                <c:pt idx="4">
                  <c:v>249000</c:v>
                </c:pt>
                <c:pt idx="5">
                  <c:v>215000</c:v>
                </c:pt>
                <c:pt idx="6">
                  <c:v>189000</c:v>
                </c:pt>
                <c:pt idx="7">
                  <c:v>368000</c:v>
                </c:pt>
                <c:pt idx="8">
                  <c:v>224000</c:v>
                </c:pt>
                <c:pt idx="9">
                  <c:v>450000</c:v>
                </c:pt>
                <c:pt idx="10">
                  <c:v>328000</c:v>
                </c:pt>
                <c:pt idx="11">
                  <c:v>271000</c:v>
                </c:pt>
                <c:pt idx="12">
                  <c:v>178000</c:v>
                </c:pt>
                <c:pt idx="13">
                  <c:v>255000</c:v>
                </c:pt>
                <c:pt idx="14">
                  <c:v>166000</c:v>
                </c:pt>
                <c:pt idx="15">
                  <c:v>469000</c:v>
                </c:pt>
                <c:pt idx="16">
                  <c:v>461000</c:v>
                </c:pt>
                <c:pt idx="17">
                  <c:v>301000</c:v>
                </c:pt>
                <c:pt idx="18">
                  <c:v>850000</c:v>
                </c:pt>
                <c:pt idx="19">
                  <c:v>428000</c:v>
                </c:pt>
                <c:pt idx="20">
                  <c:v>557000</c:v>
                </c:pt>
                <c:pt idx="21">
                  <c:v>594000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7-448B-93B2-5FC8C5EAE2C4}"/>
            </c:ext>
          </c:extLst>
        </c:ser>
        <c:ser>
          <c:idx val="1"/>
          <c:order val="1"/>
          <c:tx>
            <c:strRef>
              <c:f>Hoja2!$C$3</c:f>
              <c:strCache>
                <c:ptCount val="1"/>
                <c:pt idx="0">
                  <c:v>superficie cultivada  de soya (ha)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Hoja2!$A$4:$A$25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Hoja2!$C$4:$C$25</c:f>
              <c:numCache>
                <c:formatCode>General</c:formatCode>
                <c:ptCount val="22"/>
                <c:pt idx="0">
                  <c:v>634575</c:v>
                </c:pt>
                <c:pt idx="1">
                  <c:v>682393</c:v>
                </c:pt>
                <c:pt idx="2">
                  <c:v>803356</c:v>
                </c:pt>
                <c:pt idx="3">
                  <c:v>939456</c:v>
                </c:pt>
                <c:pt idx="4">
                  <c:v>949114</c:v>
                </c:pt>
                <c:pt idx="5">
                  <c:v>987254</c:v>
                </c:pt>
                <c:pt idx="6">
                  <c:v>841651</c:v>
                </c:pt>
                <c:pt idx="7">
                  <c:v>944623</c:v>
                </c:pt>
                <c:pt idx="8">
                  <c:v>931436</c:v>
                </c:pt>
                <c:pt idx="9">
                  <c:v>1034235</c:v>
                </c:pt>
                <c:pt idx="10">
                  <c:v>1106025</c:v>
                </c:pt>
                <c:pt idx="11">
                  <c:v>1276344</c:v>
                </c:pt>
                <c:pt idx="12">
                  <c:v>1276343</c:v>
                </c:pt>
                <c:pt idx="13">
                  <c:v>1282086</c:v>
                </c:pt>
                <c:pt idx="14">
                  <c:v>1322646</c:v>
                </c:pt>
                <c:pt idx="15">
                  <c:v>1336042</c:v>
                </c:pt>
                <c:pt idx="16">
                  <c:v>1263702</c:v>
                </c:pt>
                <c:pt idx="17">
                  <c:v>1314925</c:v>
                </c:pt>
                <c:pt idx="18">
                  <c:v>1387974</c:v>
                </c:pt>
                <c:pt idx="19">
                  <c:v>1353054</c:v>
                </c:pt>
                <c:pt idx="20">
                  <c:v>1431021</c:v>
                </c:pt>
                <c:pt idx="21">
                  <c:v>1409865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7-448B-93B2-5FC8C5EAE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755600"/>
        <c:axId val="2130747024"/>
      </c:lineChart>
      <c:catAx>
        <c:axId val="213075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0747024"/>
        <c:crosses val="autoZero"/>
        <c:auto val="1"/>
        <c:lblAlgn val="ctr"/>
        <c:lblOffset val="100"/>
        <c:noMultiLvlLbl val="0"/>
      </c:catAx>
      <c:valAx>
        <c:axId val="2130747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Superficie (Ha)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0755600"/>
        <c:crosses val="autoZero"/>
        <c:crossBetween val="between"/>
      </c:valAx>
      <c:valAx>
        <c:axId val="21307410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Cabezas</a:t>
                </a:r>
                <a:r>
                  <a:rPr lang="es-ES" baseline="0"/>
                  <a:t> de Ganado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0.79506894565008601"/>
              <c:y val="0.24359513884293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2130724224"/>
        <c:crosses val="max"/>
        <c:crossBetween val="between"/>
      </c:valAx>
      <c:catAx>
        <c:axId val="2130724224"/>
        <c:scaling>
          <c:orientation val="minMax"/>
        </c:scaling>
        <c:delete val="1"/>
        <c:axPos val="b"/>
        <c:majorTickMark val="out"/>
        <c:minorTickMark val="none"/>
        <c:tickLblPos val="nextTo"/>
        <c:crossAx val="21307410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991430682815105"/>
          <c:y val="9.2011802838574505E-2"/>
          <c:w val="0.16008569317184901"/>
          <c:h val="0.67692898185024097"/>
        </c:manualLayout>
      </c:layout>
      <c:overlay val="0"/>
      <c:txPr>
        <a:bodyPr/>
        <a:lstStyle/>
        <a:p>
          <a:pPr>
            <a:defRPr sz="20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2E25B-16B1-4926-AFFC-6C7C29B29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6BC85E-9977-408E-83BE-9C974CD9F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A2ACA0-CA7D-405D-8319-28E3CF84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23564-7D46-49D2-BF7A-EEA65831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48C52-9586-4620-AD51-7505FD66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9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19E1A-BCA1-4856-B69D-CA3B8C63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ECF60D-2DDD-4ABF-BCD6-3EC47A2BB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10AEA-0EEE-48AB-B638-44D8B49A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DC3A1-3B0D-492C-9591-2C04279B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84AEF-7873-4450-928E-7277495B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62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27F2DF-CCD2-428E-A6A9-63BF7E9AB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1BFE10-CD37-4C28-9481-D85024704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F4F82-2A24-4A01-9B60-19C7965B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85835-2DEB-4A6D-8718-21A67A78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CB855-E664-4F94-B790-FCBE6CE5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2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B81A-14C5-4755-9808-D907A54FA241}" type="datetimeFigureOut">
              <a:rPr lang="es-BO" smtClean="0"/>
              <a:t>5/4/2024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B9F7C7-A1E7-4B59-99B4-8613B2AAC27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862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BEFAA-E8E8-4B5D-85B2-7D6EA419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BAA97B-E2A6-4AEE-B796-01FB8C377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71877E-A66B-4F1E-9A5A-4FD01002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1A55AC-1BF5-44D1-A88F-A68E0ECB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25D88E-1EC4-4CD0-93DF-83454F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2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2E4D8-7B34-4B8E-BA10-1B3B9375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1E3E6-0800-4981-9204-436B0D0C4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F04B42-CA6C-47BB-862B-E4781149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298496-7B8A-40C7-BECB-59673892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66E3C-C901-49D7-BD71-693FFA67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6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6197A-0CF8-4D9C-8428-5DE2B730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95FDB-C089-44BD-8F51-9F2AC7C32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98D82D-7C86-4119-AEC2-EEC1020A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D036DF-6674-4959-AFF9-76CA4111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B97FAE-C7DB-4E4B-8B7B-28961710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638D7A-9D06-49A6-98AC-CAB24DE1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8A978-2616-4721-A35E-6427C415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AB17E-3396-4FE2-A9C1-ADAE82B06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C3543A-DCE9-43BD-AB26-4692C02A1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762DB3-086C-4D40-9BAE-D29F0C8F9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59EDE1-7017-4381-AB71-92053B169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D41A5F-1A8D-4A9B-9497-15F53BA4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6CA895-34EC-4994-BEB2-7D3DB7F1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923795-3AF3-4D03-80DA-B0E895AE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92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5D7BE-BD14-4995-898B-6464C490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067E78-08B8-40F3-89CB-C113474C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7D6882-4C3F-4527-AA7B-A17725C7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CFB1C0-BEE9-4243-8BDE-18783AD3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2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12755D-FCF6-40EE-8DE4-DD12E11B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1802E1-150B-429D-AB73-536B1001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83D55-FD5D-4233-8E39-B1AAEABF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03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B23F8-F1F1-45B0-8572-B642C2C7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AD599-DB2F-40A7-8654-4A1A8D75A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B22A16-D13C-4382-A004-53140167D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58F5A5-C2E9-49E9-A870-3AFB606B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FB1029-4D29-420A-8FCD-CEDAF2E6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FAD5C3-1F95-431F-8652-0DD8E800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8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E52A2-EDDF-4DE3-A499-73F7B3B8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1481BC-4C48-4874-B572-CEC0BBF18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031B09-5E22-4628-9AFD-A44FF56E9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C5AD0-C90A-41B9-8D26-591A5413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9FB15-8CD7-4541-860A-C3459A42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DE78D-6150-4905-98EA-F7F60FCD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68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0F29C8-FEA5-4DEE-9635-0CA10FE9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D0BC1-379D-4226-A3AE-21D4309F2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2148-17F3-44E5-8EB0-EDBB0FF12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CF7D-AB17-4238-8FD6-82408F5EA27C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31683-4778-43DA-945E-7E7865591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B87D85-F216-4C64-AE31-B167039F9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B162-EC43-4E92-9C34-9B6BD4142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3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83BD8-486B-49F4-9449-F2B198BB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823" y="127592"/>
            <a:ext cx="10313581" cy="27963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datos del CNA-2013 en Bolivia se han registrado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861.608 UPAS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siendo que la mayoría de ellas, el 28.09% (242.036) se ubican en el departamento de La Paz, luego en el departamento de Cochabamba (20.89%), Potosí (14.32%) y Santa Cruz (13.18%). </a:t>
            </a:r>
            <a:br>
              <a:rPr lang="es-B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departamentos que menos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registran son los departamentos de Pando (0.88%) y Beni (2.32%)</a:t>
            </a:r>
            <a:r>
              <a:rPr lang="es-E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B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significa que en las regiones del altiplano (La Paz, Potosí y Oruro) se concentra el 49.57% del total de las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mientras que en los valles (Chuquisaca, Cochabamba y Tarija) el 34.05%, correspondiendo el saldo, sólo el 16.38%, al trópico (Santa Cruz, Beni, Pando). </a:t>
            </a:r>
            <a:br>
              <a:rPr lang="es-B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B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93A9B5-C55D-4CB3-8B4E-5D257FDF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394" y="2700670"/>
            <a:ext cx="9760217" cy="3770468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Las </a:t>
            </a:r>
            <a:r>
              <a:rPr lang="es-ES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propiedades más pequeñas</a:t>
            </a:r>
            <a:r>
              <a:rPr lang="es-ES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están comprendidas entre (-)1 Ha y 4.99 Has. </a:t>
            </a:r>
          </a:p>
          <a:p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Las </a:t>
            </a:r>
            <a:r>
              <a:rPr lang="es-ES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Pequeñas Propiedades</a:t>
            </a:r>
            <a:r>
              <a:rPr lang="es-ES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son las comprendidas entre 5 a 9,99 Has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las propiedades entre 10 y 49.9 Has están más </a:t>
            </a:r>
            <a:r>
              <a:rPr lang="es-ES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Consolidadas</a:t>
            </a:r>
            <a:r>
              <a:rPr lang="es-ES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.</a:t>
            </a:r>
            <a:r>
              <a:rPr lang="es-E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 </a:t>
            </a:r>
            <a:endParaRPr lang="es-BO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Las </a:t>
            </a:r>
            <a:r>
              <a:rPr lang="es-ES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Medianas Propiedades</a:t>
            </a:r>
            <a:r>
              <a:rPr lang="es-ES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abarcan desde 50 Has hasta 199,99 Has (Colonización).</a:t>
            </a:r>
            <a:endParaRPr lang="es-BO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Las propiedades entre 200 Has y 499,99 Has ya pueden ser llamadas </a:t>
            </a:r>
            <a:r>
              <a:rPr lang="es-ES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Empresas Agrícolas</a:t>
            </a:r>
          </a:p>
          <a:p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las </a:t>
            </a:r>
            <a:r>
              <a:rPr lang="es-ES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Empresas Agrícolas Consolidadas</a:t>
            </a:r>
            <a:r>
              <a:rPr lang="es-ES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poseen entre 500 Has y 4.999,99 Has</a:t>
            </a:r>
            <a:endParaRPr lang="es-ES" sz="2000" i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Pπ[Qˇ"/>
            </a:endParaRPr>
          </a:p>
          <a:p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los </a:t>
            </a:r>
            <a:r>
              <a:rPr lang="es-ES" sz="20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Latifundios</a:t>
            </a:r>
            <a:r>
              <a:rPr lang="es-E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π[Qˇ"/>
              </a:rPr>
              <a:t> que tienen más de 5.000 Has.</a:t>
            </a:r>
            <a:endParaRPr lang="es-BO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3269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3FC4-D721-4475-A8BC-B1EF9B5D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96" y="168812"/>
            <a:ext cx="10196316" cy="3557828"/>
          </a:xfrm>
        </p:spPr>
        <p:txBody>
          <a:bodyPr/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Relación entre el índice de crecimiento de las importaciones y la producción de </a:t>
            </a:r>
            <a:r>
              <a:rPr lang="es-E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cebolla</a:t>
            </a:r>
            <a:br>
              <a:rPr lang="es-E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B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B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5E1DC5-30E0-4A59-B270-CF29D18D8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920" y="3840480"/>
            <a:ext cx="9858691" cy="3017520"/>
          </a:xfrm>
        </p:spPr>
        <p:txBody>
          <a:bodyPr/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Relación entre el índice de crecimiento de las importaciones y la producción del tomate</a:t>
            </a:r>
          </a:p>
          <a:p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B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BO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4EFD3CF-F2E5-4D7A-AA0B-2B7EBD93B928}"/>
              </a:ext>
            </a:extLst>
          </p:cNvPr>
          <p:cNvGraphicFramePr/>
          <p:nvPr/>
        </p:nvGraphicFramePr>
        <p:xfrm>
          <a:off x="2110153" y="1083212"/>
          <a:ext cx="9172135" cy="255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624D772-1416-438A-9F5E-CD4D313A4C3A}"/>
              </a:ext>
            </a:extLst>
          </p:cNvPr>
          <p:cNvGraphicFramePr/>
          <p:nvPr/>
        </p:nvGraphicFramePr>
        <p:xfrm>
          <a:off x="1744393" y="4547616"/>
          <a:ext cx="9760217" cy="220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91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00" y="609600"/>
            <a:ext cx="10653711" cy="749300"/>
          </a:xfrm>
        </p:spPr>
        <p:txBody>
          <a:bodyPr>
            <a:normAutofit/>
          </a:bodyPr>
          <a:lstStyle/>
          <a:p>
            <a:r>
              <a:rPr lang="es-ES_tradnl" sz="2400" b="1" dirty="0" err="1"/>
              <a:t>Disminuci</a:t>
            </a:r>
            <a:r>
              <a:rPr lang="es-ES" sz="2400" b="1" dirty="0" err="1"/>
              <a:t>ón</a:t>
            </a:r>
            <a:r>
              <a:rPr lang="es-ES" sz="2400" b="1" dirty="0"/>
              <a:t> de la superficie cultivada de alimentos </a:t>
            </a:r>
            <a:r>
              <a:rPr lang="es-ES" sz="2400" b="1" dirty="0" err="1"/>
              <a:t>basicos</a:t>
            </a:r>
            <a:endParaRPr lang="es-ES_tradnl" sz="24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31900" y="1447800"/>
            <a:ext cx="10272711" cy="4462110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7C51B6-D05C-446C-A810-48248EEE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47800"/>
            <a:ext cx="10312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C2C5-3CB9-451D-B0E8-EFAA00DE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990599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3200" b="1" dirty="0"/>
            </a:br>
            <a:r>
              <a:rPr lang="es-MX" sz="3200" b="1" dirty="0"/>
              <a:t>LOS EFECTOS</a:t>
            </a:r>
            <a:br>
              <a:rPr lang="es-MX" sz="3200" b="1" dirty="0"/>
            </a:br>
            <a:r>
              <a:rPr lang="es-MX" sz="3200" b="1" dirty="0"/>
              <a:t>Evolución de la superficie cosechada de soya, de la deforestación y del rebaño de ganado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0B525B1-A591-430F-93F8-40D5ABBDD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900" y="1447800"/>
          <a:ext cx="1163320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47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0C4D3-F1FF-46D5-91E4-4949CEBE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554036"/>
          </a:xfrm>
        </p:spPr>
        <p:txBody>
          <a:bodyPr>
            <a:normAutofit/>
          </a:bodyPr>
          <a:lstStyle/>
          <a:p>
            <a:r>
              <a:rPr lang="es-MX" sz="2800" b="1" dirty="0"/>
              <a:t>Emisiones de gases de efecto invernadero (Mill Tm/año/y procedencia</a:t>
            </a: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AB858CB7-2FB9-4C3C-B3A4-2C9768F75B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r="56987"/>
          <a:stretch>
            <a:fillRect/>
          </a:stretch>
        </p:blipFill>
        <p:spPr>
          <a:xfrm>
            <a:off x="241300" y="787400"/>
            <a:ext cx="8864600" cy="5943599"/>
          </a:xfrm>
          <a:prstGeom prst="rect">
            <a:avLst/>
          </a:prstGeom>
          <a:ln/>
        </p:spPr>
      </p:pic>
      <p:pic>
        <p:nvPicPr>
          <p:cNvPr id="5" name="image6.png">
            <a:extLst>
              <a:ext uri="{FF2B5EF4-FFF2-40B4-BE49-F238E27FC236}">
                <a16:creationId xmlns:a16="http://schemas.microsoft.com/office/drawing/2014/main" id="{DC41EBE2-8DBF-4E15-9D69-9DE9C3EEEF64}"/>
              </a:ext>
            </a:extLst>
          </p:cNvPr>
          <p:cNvPicPr/>
          <p:nvPr/>
        </p:nvPicPr>
        <p:blipFill>
          <a:blip r:embed="rId3"/>
          <a:srcRect l="80547" t="22541" b="16971"/>
          <a:stretch>
            <a:fillRect/>
          </a:stretch>
        </p:blipFill>
        <p:spPr>
          <a:xfrm>
            <a:off x="9258300" y="558800"/>
            <a:ext cx="2578100" cy="59435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0689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1E131-FDBB-46BE-8A2A-359A5DFC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14301"/>
            <a:ext cx="11658600" cy="723899"/>
          </a:xfrm>
        </p:spPr>
        <p:txBody>
          <a:bodyPr>
            <a:normAutofit/>
          </a:bodyPr>
          <a:lstStyle/>
          <a:p>
            <a:r>
              <a:rPr lang="es-MX" sz="3600" dirty="0"/>
              <a:t>Subvenciones de EMAPA al acopio y a la comercialización (Bs)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5946BC6-A129-44DA-ADAE-41B3F08599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700" y="838200"/>
          <a:ext cx="10858502" cy="5753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323">
                  <a:extLst>
                    <a:ext uri="{9D8B030D-6E8A-4147-A177-3AD203B41FA5}">
                      <a16:colId xmlns:a16="http://schemas.microsoft.com/office/drawing/2014/main" val="4063929944"/>
                    </a:ext>
                  </a:extLst>
                </a:gridCol>
                <a:gridCol w="2866621">
                  <a:extLst>
                    <a:ext uri="{9D8B030D-6E8A-4147-A177-3AD203B41FA5}">
                      <a16:colId xmlns:a16="http://schemas.microsoft.com/office/drawing/2014/main" val="3132360486"/>
                    </a:ext>
                  </a:extLst>
                </a:gridCol>
                <a:gridCol w="2870953">
                  <a:extLst>
                    <a:ext uri="{9D8B030D-6E8A-4147-A177-3AD203B41FA5}">
                      <a16:colId xmlns:a16="http://schemas.microsoft.com/office/drawing/2014/main" val="241048228"/>
                    </a:ext>
                  </a:extLst>
                </a:gridCol>
                <a:gridCol w="3474605">
                  <a:extLst>
                    <a:ext uri="{9D8B030D-6E8A-4147-A177-3AD203B41FA5}">
                      <a16:colId xmlns:a16="http://schemas.microsoft.com/office/drawing/2014/main" val="516449639"/>
                    </a:ext>
                  </a:extLst>
                </a:gridCol>
              </a:tblGrid>
              <a:tr h="733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Años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Subvención al acopio 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Subvención a la comercialización 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Total </a:t>
                      </a:r>
                      <a:endParaRPr lang="es-MX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subvención 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0925187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2009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29.082.558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29.556.320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58.638.878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662322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2010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6.332.969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115.231.314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121.564.283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1922001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35.914.801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212.376.306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248.291.107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061439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42.552.313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333.726.810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376.279.123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611898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59.913.368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470.091.025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530.004.393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46718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2014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87.451.705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463.128.858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550.580.563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0401776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2015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61.457.226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405.170.458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466.627.684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86830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14.719.366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377.717.716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392.437.082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0172992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2017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115.342.236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79.618.132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194.960.368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0106957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23.180.803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299.678.091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322.858.894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6689910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2019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26.488.275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302.661.747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329.150.022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248492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2020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54.157.992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203.921.089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258.079.081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1551720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2021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36.837.440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134.279.547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171.116.987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0720206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2022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63.050.429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</a:rPr>
                        <a:t>347.548.943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</a:rPr>
                        <a:t>410.599.373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69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6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1963E2-A4D8-4545-8B32-5A05924F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r>
              <a:rPr lang="es-MX" dirty="0"/>
              <a:t>Subvenciones a los consumidores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5A47086-A42F-4DD5-9F6E-012B64E348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000" y="901700"/>
          <a:ext cx="11125200" cy="57022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4795">
                  <a:extLst>
                    <a:ext uri="{9D8B030D-6E8A-4147-A177-3AD203B41FA5}">
                      <a16:colId xmlns:a16="http://schemas.microsoft.com/office/drawing/2014/main" val="688459675"/>
                    </a:ext>
                  </a:extLst>
                </a:gridCol>
                <a:gridCol w="1592577">
                  <a:extLst>
                    <a:ext uri="{9D8B030D-6E8A-4147-A177-3AD203B41FA5}">
                      <a16:colId xmlns:a16="http://schemas.microsoft.com/office/drawing/2014/main" val="4036695244"/>
                    </a:ext>
                  </a:extLst>
                </a:gridCol>
                <a:gridCol w="1598284">
                  <a:extLst>
                    <a:ext uri="{9D8B030D-6E8A-4147-A177-3AD203B41FA5}">
                      <a16:colId xmlns:a16="http://schemas.microsoft.com/office/drawing/2014/main" val="2122146420"/>
                    </a:ext>
                  </a:extLst>
                </a:gridCol>
                <a:gridCol w="1949336">
                  <a:extLst>
                    <a:ext uri="{9D8B030D-6E8A-4147-A177-3AD203B41FA5}">
                      <a16:colId xmlns:a16="http://schemas.microsoft.com/office/drawing/2014/main" val="27088724"/>
                    </a:ext>
                  </a:extLst>
                </a:gridCol>
                <a:gridCol w="1763821">
                  <a:extLst>
                    <a:ext uri="{9D8B030D-6E8A-4147-A177-3AD203B41FA5}">
                      <a16:colId xmlns:a16="http://schemas.microsoft.com/office/drawing/2014/main" val="1148025453"/>
                    </a:ext>
                  </a:extLst>
                </a:gridCol>
                <a:gridCol w="1592577">
                  <a:extLst>
                    <a:ext uri="{9D8B030D-6E8A-4147-A177-3AD203B41FA5}">
                      <a16:colId xmlns:a16="http://schemas.microsoft.com/office/drawing/2014/main" val="1138656421"/>
                    </a:ext>
                  </a:extLst>
                </a:gridCol>
                <a:gridCol w="1773810">
                  <a:extLst>
                    <a:ext uri="{9D8B030D-6E8A-4147-A177-3AD203B41FA5}">
                      <a16:colId xmlns:a16="http://schemas.microsoft.com/office/drawing/2014/main" val="1614429029"/>
                    </a:ext>
                  </a:extLst>
                </a:gridCol>
              </a:tblGrid>
              <a:tr h="2908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400" dirty="0">
                          <a:effectLst/>
                        </a:rPr>
                        <a:t>Años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400" dirty="0">
                          <a:effectLst/>
                        </a:rPr>
                        <a:t>Subsidio Prenatal Lactancia Materna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400" dirty="0">
                          <a:effectLst/>
                        </a:rPr>
                        <a:t>Bono Juana Azurduy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400" dirty="0">
                          <a:effectLst/>
                        </a:rPr>
                        <a:t>Alimentación complementaria escolar (Desayuno escolar) 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400" dirty="0">
                          <a:effectLst/>
                        </a:rPr>
                        <a:t>Refuerzo nutricional (Carmelo)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400" dirty="0">
                          <a:effectLst/>
                        </a:rPr>
                        <a:t>Total Bs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400" dirty="0">
                          <a:effectLst/>
                        </a:rPr>
                        <a:t>Total $</a:t>
                      </a:r>
                      <a:r>
                        <a:rPr lang="es-ES_tradnl" sz="2400" dirty="0" err="1">
                          <a:effectLst/>
                        </a:rPr>
                        <a:t>us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83274"/>
                  </a:ext>
                </a:extLst>
              </a:tr>
              <a:tr h="55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2019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  98.508.000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439.750.366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 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538.258.366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  77.335.972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75248"/>
                  </a:ext>
                </a:extLst>
              </a:tr>
              <a:tr h="55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2020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  67.814.100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187.000.000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504.534.801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46.326.600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168.675.501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  24.234.986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69043"/>
                  </a:ext>
                </a:extLst>
              </a:tr>
              <a:tr h="55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2021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  84.401.700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  <a:highlight>
                            <a:srgbClr val="FFFF00"/>
                          </a:highlight>
                        </a:rPr>
                        <a:t>100.378.960</a:t>
                      </a:r>
                      <a:r>
                        <a:rPr lang="es-ES_tradnl" sz="2000" dirty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486.163.000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66.559.806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552.807.207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  79.426.323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06026"/>
                  </a:ext>
                </a:extLst>
              </a:tr>
              <a:tr h="55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2022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163.000.000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166.000.000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479.000.000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35.000.000(*)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808.000.000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116.091.954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938603"/>
                  </a:ext>
                </a:extLst>
              </a:tr>
              <a:tr h="55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2023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163.000.000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187.000.000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473.000.000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35.000.000(*)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>
                          <a:effectLst/>
                        </a:rPr>
                        <a:t>823.000.000</a:t>
                      </a:r>
                      <a:endParaRPr lang="es-MX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</a:rPr>
                        <a:t>118.247.126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8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69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10F559-685E-4E54-A4F5-932585C9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469" y="0"/>
            <a:ext cx="6559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116CBB-B311-475F-BA39-6B4CEA51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228601"/>
            <a:ext cx="1105409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1DC89-208A-4D9B-8769-2E95D1CB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0"/>
            <a:ext cx="10736515" cy="754912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QUE ES IMPORTANTE LA AF EN BOLIVIA?</a:t>
            </a:r>
            <a:br>
              <a:rPr lang="es-ES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Porque produce la mayoría de los alimentos</a:t>
            </a:r>
            <a:endParaRPr lang="es-BO" sz="20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76E4DC6-C0DD-4521-9A5C-F9A4FBD36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9023" y="198760"/>
            <a:ext cx="5412300" cy="6338398"/>
          </a:xfr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73C1B4-785F-43DA-BD6B-C455E862F1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0093" y="754912"/>
            <a:ext cx="5528930" cy="61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1DC89-208A-4D9B-8769-2E95D1CB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0"/>
            <a:ext cx="10736515" cy="754912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QUE ES IMPORTANTE LA AF EN BOLIVIA?</a:t>
            </a:r>
            <a:br>
              <a:rPr lang="es-ES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Porque produce la mayoría de los alimentos</a:t>
            </a:r>
            <a:endParaRPr lang="es-BO" sz="20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76E4DC6-C0DD-4521-9A5C-F9A4FBD36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2393" y="198759"/>
            <a:ext cx="5858212" cy="6715889"/>
          </a:xfr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73C1B4-785F-43DA-BD6B-C455E862F1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0093" y="754912"/>
            <a:ext cx="5528930" cy="61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80CBC-106D-4C09-BE63-8F133624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6" y="116958"/>
            <a:ext cx="9697076" cy="414670"/>
          </a:xfrm>
        </p:spPr>
        <p:txBody>
          <a:bodyPr>
            <a:norm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Por su importante aporte al VBP</a:t>
            </a:r>
            <a:endParaRPr lang="es-BO" sz="2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1F5B17-66B4-4B8F-A9A0-DA9BBDED0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474" y="1158949"/>
            <a:ext cx="9782137" cy="4750961"/>
          </a:xfrm>
        </p:spPr>
        <p:txBody>
          <a:bodyPr/>
          <a:lstStyle/>
          <a:p>
            <a:endParaRPr lang="es-B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7889"/>
              </p:ext>
            </p:extLst>
          </p:nvPr>
        </p:nvGraphicFramePr>
        <p:xfrm>
          <a:off x="1722474" y="717452"/>
          <a:ext cx="9782136" cy="5669281"/>
        </p:xfrm>
        <a:graphic>
          <a:graphicData uri="http://schemas.openxmlformats.org/drawingml/2006/table">
            <a:tbl>
              <a:tblPr firstRow="1" firstCol="1" bandRow="1"/>
              <a:tblGrid>
                <a:gridCol w="329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3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Composición del Sector Agropecuario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PIBA Nacional (2015)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VBP de la AF (2015)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54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Bs a precios constantes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Bs a precios constantes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% en relación al PIBA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Productos no industriales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12.003.464.000              (51.40%)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8.130.122.493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67.17 %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Productos industriales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 3.392.274.000               (14.52%)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Coca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 1.043.734.000                 (4.47%)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Pecuarios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 5.004.870.000               (21.43%)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1.201.286.331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24,00 %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Silvicultura, caza y pesca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 1.904.917.000                 (8.15%)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Total PIBA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23.349.259.000                  (100%)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9.331.408.824(1)</a:t>
                      </a:r>
                      <a:endParaRPr lang="es-ES_tradnl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39,96  %</a:t>
                      </a:r>
                      <a:endParaRPr lang="es-ES_tradnl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1818" marR="61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71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ED974B-ACE4-4459-9470-8861AFB2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431800"/>
            <a:ext cx="103251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4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186178-4928-40C7-A8C8-C1BD32ED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35000"/>
            <a:ext cx="11112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8B9C5C-78FC-4FAC-BE8F-9BBBB27D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863600"/>
            <a:ext cx="107315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A744E-1B92-4B1A-9A27-C8970A6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4" y="182880"/>
            <a:ext cx="10913768" cy="17678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es-MX" sz="2000" b="1" dirty="0"/>
            </a:br>
            <a:br>
              <a:rPr lang="es-MX" sz="2000" b="1" dirty="0"/>
            </a:br>
            <a:r>
              <a:rPr lang="es-E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de alimentos que produce la </a:t>
            </a:r>
            <a:br>
              <a:rPr lang="es-B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Agricultura Familiar según grupos de productos (2000-2018) (Tm)</a:t>
            </a:r>
            <a:br>
              <a:rPr lang="es-BO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BO" sz="2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3B201-CC32-4CAE-9709-EC6A1181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52" y="2097024"/>
            <a:ext cx="11015003" cy="4571062"/>
          </a:xfrm>
        </p:spPr>
        <p:txBody>
          <a:bodyPr/>
          <a:lstStyle/>
          <a:p>
            <a:endParaRPr lang="es-B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701E76-0E67-459A-96CC-FE58147BC42A}"/>
              </a:ext>
            </a:extLst>
          </p:cNvPr>
          <p:cNvGraphicFramePr>
            <a:graphicFrameLocks noGrp="1"/>
          </p:cNvGraphicFramePr>
          <p:nvPr/>
        </p:nvGraphicFramePr>
        <p:xfrm>
          <a:off x="1041006" y="2097026"/>
          <a:ext cx="10463605" cy="4571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591">
                  <a:extLst>
                    <a:ext uri="{9D8B030D-6E8A-4147-A177-3AD203B41FA5}">
                      <a16:colId xmlns:a16="http://schemas.microsoft.com/office/drawing/2014/main" val="1138884724"/>
                    </a:ext>
                  </a:extLst>
                </a:gridCol>
                <a:gridCol w="1394169">
                  <a:extLst>
                    <a:ext uri="{9D8B030D-6E8A-4147-A177-3AD203B41FA5}">
                      <a16:colId xmlns:a16="http://schemas.microsoft.com/office/drawing/2014/main" val="4259487013"/>
                    </a:ext>
                  </a:extLst>
                </a:gridCol>
                <a:gridCol w="1394169">
                  <a:extLst>
                    <a:ext uri="{9D8B030D-6E8A-4147-A177-3AD203B41FA5}">
                      <a16:colId xmlns:a16="http://schemas.microsoft.com/office/drawing/2014/main" val="1848958409"/>
                    </a:ext>
                  </a:extLst>
                </a:gridCol>
                <a:gridCol w="1394169">
                  <a:extLst>
                    <a:ext uri="{9D8B030D-6E8A-4147-A177-3AD203B41FA5}">
                      <a16:colId xmlns:a16="http://schemas.microsoft.com/office/drawing/2014/main" val="1206816486"/>
                    </a:ext>
                  </a:extLst>
                </a:gridCol>
                <a:gridCol w="1394169">
                  <a:extLst>
                    <a:ext uri="{9D8B030D-6E8A-4147-A177-3AD203B41FA5}">
                      <a16:colId xmlns:a16="http://schemas.microsoft.com/office/drawing/2014/main" val="2906747694"/>
                    </a:ext>
                  </a:extLst>
                </a:gridCol>
                <a:gridCol w="1394169">
                  <a:extLst>
                    <a:ext uri="{9D8B030D-6E8A-4147-A177-3AD203B41FA5}">
                      <a16:colId xmlns:a16="http://schemas.microsoft.com/office/drawing/2014/main" val="1004319985"/>
                    </a:ext>
                  </a:extLst>
                </a:gridCol>
                <a:gridCol w="1394169">
                  <a:extLst>
                    <a:ext uri="{9D8B030D-6E8A-4147-A177-3AD203B41FA5}">
                      <a16:colId xmlns:a16="http://schemas.microsoft.com/office/drawing/2014/main" val="4247086012"/>
                    </a:ext>
                  </a:extLst>
                </a:gridCol>
              </a:tblGrid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 Grupo productos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2000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2005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2010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2015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2016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2017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5453106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1.Cereales 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273.108,30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211.852,90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80.104,60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12.055,00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222.101,40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249.472,60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8925888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2. Frutas 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17.849,10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19.006,10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28.840,60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37.523,90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41.653,10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39.629,70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8467454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3. Hortalizas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3.897,50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511,8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463,8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19.404,60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18.939,80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21.307,20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6998627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4. Tubérculos y raíces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1.282,50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2.809,00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17.518,10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25.530,20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51.866,30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33.782,70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9836048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5. Maníes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118,3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1.322,80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1.086,10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487,9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3.110,90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4800095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6. Orégano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81,3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31,4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9,5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19,4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38,5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31,4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5201286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296.337,10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234.211,70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128.259,40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95.619,20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335.087,00</a:t>
                      </a:r>
                      <a:endParaRPr lang="es-BO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347.334,50</a:t>
                      </a:r>
                      <a:endParaRPr lang="es-B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309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9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684</Words>
  <Application>Microsoft Office PowerPoint</Application>
  <PresentationFormat>Panorámica</PresentationFormat>
  <Paragraphs>216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Según datos del CNA-2013 en Bolivia se han registrado 861.608 UPAS, siendo que la mayoría de ellas, el 28.09% (242.036) se ubican en el departamento de La Paz, luego en el departamento de Cochabamba (20.89%), Potosí (14.32%) y Santa Cruz (13.18%).  Los departamentos que menos UPAs registran son los departamentos de Pando (0.88%) y Beni (2.32%). Esto significa que en las regiones del altiplano (La Paz, Potosí y Oruro) se concentra el 49.57% del total de las UPAs mientras que en los valles (Chuquisaca, Cochabamba y Tarija) el 34.05%, correspondiendo el saldo, sólo el 16.38%, al trópico (Santa Cruz, Beni, Pando).  </vt:lpstr>
      <vt:lpstr>Presentación de PowerPoint</vt:lpstr>
      <vt:lpstr>POR QUE ES IMPORTANTE LA AF EN BOLIVIA? . 1) Porque produce la mayoría de los alimentos</vt:lpstr>
      <vt:lpstr>POR QUE ES IMPORTANTE LA AF EN BOLIVIA? . 1) Porque produce la mayoría de los alimentos</vt:lpstr>
      <vt:lpstr>3) Por su importante aporte al VBP</vt:lpstr>
      <vt:lpstr>Presentación de PowerPoint</vt:lpstr>
      <vt:lpstr>Presentación de PowerPoint</vt:lpstr>
      <vt:lpstr>Presentación de PowerPoint</vt:lpstr>
      <vt:lpstr>  Importaciones de alimentos que produce la  Agricultura Familiar según grupos de productos (2000-2018) (Tm) </vt:lpstr>
      <vt:lpstr>Relación entre el índice de crecimiento de las importaciones y la producción de la cebolla       </vt:lpstr>
      <vt:lpstr>Disminución de la superficie cultivada de alimentos basicos</vt:lpstr>
      <vt:lpstr> LOS EFECTOS Evolución de la superficie cosechada de soya, de la deforestación y del rebaño de ganado</vt:lpstr>
      <vt:lpstr>Emisiones de gases de efecto invernadero (Mill Tm/año/y procedencia</vt:lpstr>
      <vt:lpstr>Subvenciones de EMAPA al acopio y a la comercialización (Bs)</vt:lpstr>
      <vt:lpstr>Subvenciones a los consumidores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Según datos del CNA-2013 en Bolivia se han registrado 861.608 UPAS, siendo que la mayoría de ellas, el 28.09% (242.036) se ubican en el departamento de La Paz, luego en el departamento de Cochabamba (20.89%), Potosí (14.32%) y Santa Cruz (13.18%).  Los departamentos que menos UPAs registran son los departamentos de Pando (0.88%) y Beni (2.32%). Esto significa que en las regiones del altiplano (La Paz, Potosí y Oruro) se concentra el 49.57% del total de las UPAs mientras que en los valles (Chuquisaca, Cochabamba y Tarija) el 34.05%, correspondiendo el saldo, sólo el 16.38%, al trópico (Santa Cruz, Beni, Pando).</dc:title>
  <dc:creator>Julio Prudencio</dc:creator>
  <cp:lastModifiedBy>Julio Prudencio</cp:lastModifiedBy>
  <cp:revision>10</cp:revision>
  <dcterms:created xsi:type="dcterms:W3CDTF">2024-04-05T19:33:51Z</dcterms:created>
  <dcterms:modified xsi:type="dcterms:W3CDTF">2024-04-05T21:06:52Z</dcterms:modified>
</cp:coreProperties>
</file>